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57" r:id="rId4"/>
    <p:sldId id="298" r:id="rId5"/>
    <p:sldId id="315" r:id="rId6"/>
    <p:sldId id="299" r:id="rId7"/>
    <p:sldId id="317" r:id="rId8"/>
    <p:sldId id="319" r:id="rId9"/>
    <p:sldId id="321" r:id="rId10"/>
    <p:sldId id="322" r:id="rId11"/>
    <p:sldId id="323" r:id="rId12"/>
    <p:sldId id="324" r:id="rId13"/>
    <p:sldId id="325" r:id="rId14"/>
    <p:sldId id="327" r:id="rId15"/>
    <p:sldId id="326" r:id="rId16"/>
    <p:sldId id="314" r:id="rId17"/>
    <p:sldId id="301" r:id="rId18"/>
    <p:sldId id="304" r:id="rId19"/>
    <p:sldId id="279" r:id="rId20"/>
    <p:sldId id="291" r:id="rId21"/>
    <p:sldId id="316" r:id="rId22"/>
    <p:sldId id="328" r:id="rId23"/>
    <p:sldId id="329" r:id="rId2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5EAFF-D983-47FA-A222-433B8CCA753F}" type="datetimeFigureOut">
              <a:rPr lang="it-IT" smtClean="0"/>
              <a:pPr/>
              <a:t>29/09/2022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14D7C-3DF6-46E9-BACE-A4D6205D5F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0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9964" y="1366981"/>
            <a:ext cx="7749309" cy="214298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09964" y="3602038"/>
            <a:ext cx="774930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143911"/>
            <a:ext cx="2743200" cy="365125"/>
          </a:xfrm>
        </p:spPr>
        <p:txBody>
          <a:bodyPr/>
          <a:lstStyle/>
          <a:p>
            <a:r>
              <a:rPr lang="it-IT"/>
              <a:t>20/05/2022</a:t>
            </a:r>
          </a:p>
        </p:txBody>
      </p:sp>
    </p:spTree>
    <p:extLst>
      <p:ext uri="{BB962C8B-B14F-4D97-AF65-F5344CB8AC3E}">
        <p14:creationId xmlns:p14="http://schemas.microsoft.com/office/powerpoint/2010/main" xmlns="" val="85966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251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274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3854" y="365126"/>
            <a:ext cx="10069945" cy="91382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2376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26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534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872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78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033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9436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20/05/2022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97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83854" y="365125"/>
            <a:ext cx="10069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83854" y="1825625"/>
            <a:ext cx="10069946" cy="37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162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20/05/2022</a:t>
            </a:r>
          </a:p>
        </p:txBody>
      </p:sp>
    </p:spTree>
    <p:extLst>
      <p:ext uri="{BB962C8B-B14F-4D97-AF65-F5344CB8AC3E}">
        <p14:creationId xmlns:p14="http://schemas.microsoft.com/office/powerpoint/2010/main" xmlns="" val="13638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regione.emilia-romagna.it/pattolavoroeclima/home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iaso.it/10-azioni-virtuose-per-promuovere-il-risparmio-energetico-nelle-aziende-sanitarie-e-arginare-il-caro-bollette-il-vademecum-di-fias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althcareclimateaction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1455" y="1751911"/>
            <a:ext cx="7902808" cy="3193819"/>
          </a:xfrm>
        </p:spPr>
        <p:txBody>
          <a:bodyPr>
            <a:normAutofit/>
          </a:bodyPr>
          <a:lstStyle/>
          <a:p>
            <a:pPr algn="l"/>
            <a:r>
              <a:rPr lang="it-IT" sz="4000" b="0" i="1" u="none" strike="noStrike" baseline="0" dirty="0">
                <a:solidFill>
                  <a:srgbClr val="FF0000"/>
                </a:solidFill>
                <a:latin typeface="Noto Sans" panose="020B0502040504020204" pitchFamily="34"/>
              </a:rPr>
              <a:t>Emergenza climatica, salute, diseguaglianze</a:t>
            </a:r>
            <a:br>
              <a:rPr lang="it-IT" sz="4000" b="0" i="1" u="none" strike="noStrike" baseline="0" dirty="0">
                <a:solidFill>
                  <a:srgbClr val="FF0000"/>
                </a:solidFill>
                <a:latin typeface="Noto Sans" panose="020B0502040504020204" pitchFamily="34"/>
              </a:rPr>
            </a:br>
            <a:r>
              <a:rPr lang="it-IT" sz="2400" b="0" i="1" u="none" strike="noStrike" baseline="0" dirty="0">
                <a:latin typeface="Noto Sans" panose="020B0502040504020204" pitchFamily="34"/>
              </a:rPr>
              <a:t>Perché ridurre l’impatto ambientale dei servizi sanitari e rendere conto ai cittadini della loro sostenibilità </a:t>
            </a:r>
            <a:r>
              <a:rPr lang="it-IT" sz="1800" b="0" i="0" u="none" strike="noStrike" baseline="0" dirty="0">
                <a:latin typeface="Noto Sans" panose="020B0502040504020204" pitchFamily="34"/>
              </a:rPr>
              <a:t/>
            </a:r>
            <a:br>
              <a:rPr lang="it-IT" sz="1800" b="0" i="0" u="none" strike="noStrike" baseline="0" dirty="0">
                <a:latin typeface="Noto Sans" panose="020B0502040504020204" pitchFamily="34"/>
              </a:rPr>
            </a:br>
            <a:r>
              <a:rPr lang="it-IT" sz="1800" b="0" i="0" u="none" strike="noStrike" baseline="0" dirty="0">
                <a:latin typeface="Noto Sans" panose="020B0502040504020204" pitchFamily="34"/>
              </a:rPr>
              <a:t> </a:t>
            </a:r>
            <a:r>
              <a:rPr lang="it-IT" sz="4400" b="1" i="0" u="none" strike="noStrike" baseline="0" dirty="0">
                <a:solidFill>
                  <a:srgbClr val="FF0000"/>
                </a:solidFill>
                <a:latin typeface="Noto Sans" panose="020B0502040504020204" pitchFamily="34"/>
              </a:rPr>
              <a:t/>
            </a:r>
            <a:br>
              <a:rPr lang="it-IT" sz="4400" b="1" i="0" u="none" strike="noStrike" baseline="0" dirty="0">
                <a:solidFill>
                  <a:srgbClr val="FF0000"/>
                </a:solidFill>
                <a:latin typeface="Noto Sans" panose="020B0502040504020204" pitchFamily="34"/>
              </a:rPr>
            </a:b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7937" y="4502860"/>
            <a:ext cx="7749309" cy="1655762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r>
              <a:rPr lang="it-IT" sz="6200" dirty="0"/>
              <a:t>Azienda Sanitaria Sostenibile per l’Ambiente</a:t>
            </a:r>
          </a:p>
          <a:p>
            <a:r>
              <a:rPr lang="it-IT" sz="6200" dirty="0"/>
              <a:t>Webinar - 29/09/2022</a:t>
            </a:r>
          </a:p>
          <a:p>
            <a:r>
              <a:rPr lang="it-IT" sz="6200" dirty="0"/>
              <a:t> </a:t>
            </a:r>
          </a:p>
          <a:p>
            <a:r>
              <a:rPr lang="it-IT" sz="9600" dirty="0"/>
              <a:t>Lorenzo Roti, Direttore Sanitario AUSL Bologna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0789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marchio_RER.jpg"/>
          <p:cNvPicPr/>
          <p:nvPr/>
        </p:nvPicPr>
        <p:blipFill>
          <a:blip r:embed="rId2" cstate="print"/>
          <a:stretch/>
        </p:blipFill>
        <p:spPr>
          <a:xfrm>
            <a:off x="3790800" y="332640"/>
            <a:ext cx="2961000" cy="4345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 cstate="print"/>
          <a:stretch/>
        </p:blipFill>
        <p:spPr>
          <a:xfrm>
            <a:off x="7655400" y="309960"/>
            <a:ext cx="4057920" cy="47232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339" y="116633"/>
            <a:ext cx="2945764" cy="23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9248" y="2492896"/>
            <a:ext cx="9579387" cy="420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marchio_RER.jpg"/>
          <p:cNvPicPr/>
          <p:nvPr/>
        </p:nvPicPr>
        <p:blipFill>
          <a:blip r:embed="rId2" cstate="print"/>
          <a:stretch/>
        </p:blipFill>
        <p:spPr>
          <a:xfrm>
            <a:off x="3790800" y="332640"/>
            <a:ext cx="2961000" cy="4345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 cstate="print"/>
          <a:stretch/>
        </p:blipFill>
        <p:spPr>
          <a:xfrm>
            <a:off x="7655400" y="309960"/>
            <a:ext cx="4057920" cy="47232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945764" cy="23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381" y="2636912"/>
            <a:ext cx="11168333" cy="27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3903133" y="1329267"/>
            <a:ext cx="5698067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C00000"/>
                </a:solidFill>
              </a:rPr>
              <a:t>ZOONOSI</a:t>
            </a:r>
            <a:endParaRPr lang="it-IT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marchio_RER.jpg"/>
          <p:cNvPicPr/>
          <p:nvPr/>
        </p:nvPicPr>
        <p:blipFill>
          <a:blip r:embed="rId2" cstate="print"/>
          <a:stretch/>
        </p:blipFill>
        <p:spPr>
          <a:xfrm>
            <a:off x="3790800" y="332640"/>
            <a:ext cx="2961000" cy="4345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 cstate="print"/>
          <a:stretch/>
        </p:blipFill>
        <p:spPr>
          <a:xfrm>
            <a:off x="7655400" y="309960"/>
            <a:ext cx="4057920" cy="472320"/>
          </a:xfrm>
          <a:prstGeom prst="rect">
            <a:avLst/>
          </a:prstGeom>
          <a:ln w="0">
            <a:noFill/>
          </a:ln>
        </p:spPr>
      </p:pic>
      <p:sp>
        <p:nvSpPr>
          <p:cNvPr id="7" name="Rettangolo 6"/>
          <p:cNvSpPr/>
          <p:nvPr/>
        </p:nvSpPr>
        <p:spPr>
          <a:xfrm>
            <a:off x="335360" y="1807072"/>
            <a:ext cx="11856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Cambiamento climatico, pipistrelli e coronavirus</a:t>
            </a:r>
          </a:p>
          <a:p>
            <a:r>
              <a:rPr lang="it-IT" dirty="0" smtClean="0"/>
              <a:t> Da quello che sappiamo oggi, è altamente probabile che sia</a:t>
            </a:r>
            <a:r>
              <a:rPr lang="it-IT" b="1" dirty="0" smtClean="0"/>
              <a:t> Sars-CoV-1</a:t>
            </a:r>
            <a:r>
              <a:rPr lang="it-IT" dirty="0" smtClean="0"/>
              <a:t> (il virus della Sars del 2003) sia </a:t>
            </a:r>
            <a:r>
              <a:rPr lang="it-IT" b="1" dirty="0" smtClean="0"/>
              <a:t>Sars-CoV-2 </a:t>
            </a:r>
            <a:r>
              <a:rPr lang="it-IT" dirty="0" smtClean="0"/>
              <a:t>siano virus </a:t>
            </a:r>
            <a:r>
              <a:rPr lang="it-IT" dirty="0" err="1" smtClean="0"/>
              <a:t>zoonotici</a:t>
            </a:r>
            <a:r>
              <a:rPr lang="it-IT" dirty="0" smtClean="0"/>
              <a:t>, ovvero di origine animale, evoluti nei </a:t>
            </a:r>
            <a:r>
              <a:rPr lang="it-IT" b="1" dirty="0" smtClean="0"/>
              <a:t>pipistrelli</a:t>
            </a:r>
            <a:r>
              <a:rPr lang="it-IT" dirty="0" smtClean="0"/>
              <a:t> prima di fare il </a:t>
            </a:r>
            <a:r>
              <a:rPr lang="it-IT" b="1" dirty="0" smtClean="0"/>
              <a:t>salto di specie </a:t>
            </a:r>
            <a:r>
              <a:rPr lang="it-IT" dirty="0" smtClean="0"/>
              <a:t>all’uomo (lo </a:t>
            </a:r>
            <a:r>
              <a:rPr lang="it-IT" i="1" dirty="0" err="1" smtClean="0"/>
              <a:t>spillover</a:t>
            </a:r>
            <a:r>
              <a:rPr lang="it-IT" i="1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b="1" dirty="0" smtClean="0"/>
              <a:t>numero di coronavirus </a:t>
            </a:r>
            <a:r>
              <a:rPr lang="it-IT" dirty="0" smtClean="0"/>
              <a:t>presenti in un’area è fortemente </a:t>
            </a:r>
            <a:r>
              <a:rPr lang="it-IT" b="1" dirty="0" smtClean="0"/>
              <a:t>correlato</a:t>
            </a:r>
            <a:r>
              <a:rPr lang="it-IT" dirty="0" smtClean="0"/>
              <a:t> alla </a:t>
            </a:r>
            <a:r>
              <a:rPr lang="it-IT" b="1" dirty="0" smtClean="0"/>
              <a:t>quantità di specie di pipistrello</a:t>
            </a:r>
            <a:r>
              <a:rPr lang="it-IT" dirty="0" smtClean="0"/>
              <a:t> presenti in quell’area. A propria volta, il </a:t>
            </a:r>
            <a:r>
              <a:rPr lang="it-IT" b="1" dirty="0" smtClean="0"/>
              <a:t>numero di specie</a:t>
            </a:r>
            <a:r>
              <a:rPr lang="it-IT" dirty="0" smtClean="0"/>
              <a:t> di pipistrello presenti in un’area è </a:t>
            </a:r>
            <a:r>
              <a:rPr lang="it-IT" b="1" dirty="0" smtClean="0"/>
              <a:t>influenzato dalle condizioni climatiche</a:t>
            </a:r>
            <a:r>
              <a:rPr lang="it-IT" dirty="0" smtClean="0"/>
              <a:t> che caratterizzano quell’area e che determinano la distribuzione geografica delle specie.</a:t>
            </a:r>
          </a:p>
          <a:p>
            <a:endParaRPr lang="it-IT" dirty="0" smtClean="0"/>
          </a:p>
          <a:p>
            <a:r>
              <a:rPr lang="it-IT" dirty="0" smtClean="0"/>
              <a:t>La provincia cinese dello </a:t>
            </a:r>
            <a:r>
              <a:rPr lang="it-IT" b="1" dirty="0" err="1" smtClean="0"/>
              <a:t>Yunnan</a:t>
            </a:r>
            <a:r>
              <a:rPr lang="it-IT" dirty="0" smtClean="0"/>
              <a:t> e le regioni limitrofe del </a:t>
            </a:r>
            <a:r>
              <a:rPr lang="it-IT" b="1" dirty="0" smtClean="0"/>
              <a:t>Myanmar</a:t>
            </a:r>
            <a:r>
              <a:rPr lang="it-IT" dirty="0" smtClean="0"/>
              <a:t> e del </a:t>
            </a:r>
            <a:r>
              <a:rPr lang="it-IT" b="1" dirty="0" smtClean="0"/>
              <a:t>Laos hanno aumentato enormemente la quantità e concentrazione di specie di pipistrello </a:t>
            </a:r>
            <a:r>
              <a:rPr lang="it-IT" dirty="0" smtClean="0"/>
              <a:t>nel corso degli </a:t>
            </a:r>
            <a:r>
              <a:rPr lang="it-IT" b="1" dirty="0" smtClean="0"/>
              <a:t>ultimi 100 anni</a:t>
            </a:r>
            <a:r>
              <a:rPr lang="it-IT" dirty="0" smtClean="0"/>
              <a:t> proprio a causa del </a:t>
            </a:r>
            <a:r>
              <a:rPr lang="it-IT" b="1" dirty="0" smtClean="0"/>
              <a:t>cambiamento climatico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… è molto probabile siano evoluti, all’</a:t>
            </a:r>
            <a:r>
              <a:rPr lang="it-IT" b="1" dirty="0" smtClean="0"/>
              <a:t>interno dei pipistrelli</a:t>
            </a:r>
            <a:r>
              <a:rPr lang="it-IT" dirty="0" smtClean="0"/>
              <a:t> prima di arrivare all’uomo, sia l’</a:t>
            </a:r>
            <a:r>
              <a:rPr lang="it-IT" b="1" dirty="0" smtClean="0"/>
              <a:t>antenato del virus Sars-CoV-1</a:t>
            </a:r>
            <a:r>
              <a:rPr lang="it-IT" dirty="0" smtClean="0"/>
              <a:t> sia l’</a:t>
            </a:r>
            <a:r>
              <a:rPr lang="it-IT" b="1" dirty="0" smtClean="0"/>
              <a:t>antenato del virus Sars-CoV-2</a:t>
            </a:r>
            <a:r>
              <a:rPr lang="it-IT" dirty="0" smtClean="0"/>
              <a:t>. È dunque ragionevole ritenere, concludono gli autori, che il </a:t>
            </a:r>
            <a:r>
              <a:rPr lang="it-IT" b="1" dirty="0" smtClean="0"/>
              <a:t>cambiamento climatico</a:t>
            </a:r>
            <a:r>
              <a:rPr lang="it-IT" dirty="0" smtClean="0"/>
              <a:t> abbia giocato un</a:t>
            </a:r>
            <a:r>
              <a:rPr lang="it-IT" b="1" dirty="0" smtClean="0"/>
              <a:t> ruolo chiave</a:t>
            </a:r>
            <a:r>
              <a:rPr lang="it-IT" dirty="0" smtClean="0"/>
              <a:t> nell’evoluzione dei due coronavirus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143339" y="260648"/>
            <a:ext cx="336037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C00000"/>
                </a:solidFill>
              </a:rPr>
              <a:t>Pandemie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085" y="1"/>
            <a:ext cx="5327915" cy="187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marchio_RER.jpg"/>
          <p:cNvPicPr/>
          <p:nvPr/>
        </p:nvPicPr>
        <p:blipFill>
          <a:blip r:embed="rId2" cstate="print"/>
          <a:stretch/>
        </p:blipFill>
        <p:spPr>
          <a:xfrm>
            <a:off x="3790800" y="332640"/>
            <a:ext cx="2961000" cy="4345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 cstate="print"/>
          <a:stretch/>
        </p:blipFill>
        <p:spPr>
          <a:xfrm>
            <a:off x="7655400" y="309960"/>
            <a:ext cx="4057920" cy="472320"/>
          </a:xfrm>
          <a:prstGeom prst="rect">
            <a:avLst/>
          </a:prstGeom>
          <a:ln w="0">
            <a:noFill/>
          </a:ln>
        </p:spPr>
      </p:pic>
      <p:sp>
        <p:nvSpPr>
          <p:cNvPr id="7" name="Rettangolo 6"/>
          <p:cNvSpPr/>
          <p:nvPr/>
        </p:nvSpPr>
        <p:spPr>
          <a:xfrm>
            <a:off x="335360" y="1916833"/>
            <a:ext cx="10493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Sound understanding </a:t>
            </a:r>
            <a:r>
              <a:rPr lang="en-US" dirty="0" smtClean="0"/>
              <a:t>of the </a:t>
            </a:r>
            <a:r>
              <a:rPr lang="en-US" dirty="0"/>
              <a:t>ecological dynamics underlying </a:t>
            </a:r>
            <a:r>
              <a:rPr lang="en-US" dirty="0" err="1"/>
              <a:t>zoonotic</a:t>
            </a:r>
            <a:r>
              <a:rPr lang="en-US" dirty="0"/>
              <a:t> disease emergence is </a:t>
            </a:r>
            <a:r>
              <a:rPr lang="en-US" dirty="0" smtClean="0"/>
              <a:t>essential </a:t>
            </a:r>
            <a:r>
              <a:rPr lang="en-US" dirty="0"/>
              <a:t>for effective health and environmental planning (</a:t>
            </a:r>
            <a:r>
              <a:rPr lang="en-US" dirty="0" smtClean="0"/>
              <a:t>Campbell- </a:t>
            </a:r>
            <a:r>
              <a:rPr lang="en-US" dirty="0" err="1" smtClean="0"/>
              <a:t>Lendrum</a:t>
            </a:r>
            <a:r>
              <a:rPr lang="en-US" dirty="0" smtClean="0"/>
              <a:t> </a:t>
            </a:r>
            <a:r>
              <a:rPr lang="en-US" dirty="0"/>
              <a:t>et al., 2015; Gibb et al., 2020b)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In addition to these measures, </a:t>
            </a:r>
            <a:r>
              <a:rPr lang="en-US" b="1" dirty="0"/>
              <a:t>previous studies have stressed the </a:t>
            </a:r>
            <a:r>
              <a:rPr lang="en-US" b="1" dirty="0" smtClean="0"/>
              <a:t>importance </a:t>
            </a:r>
            <a:r>
              <a:rPr lang="en-US" b="1" dirty="0"/>
              <a:t>of </a:t>
            </a:r>
            <a:r>
              <a:rPr lang="en-US" b="1" dirty="0" err="1"/>
              <a:t>recognising</a:t>
            </a:r>
            <a:r>
              <a:rPr lang="en-US" b="1" dirty="0"/>
              <a:t> the critical role of climate change in the </a:t>
            </a:r>
            <a:r>
              <a:rPr lang="en-US" b="1" dirty="0" smtClean="0"/>
              <a:t>emergence and </a:t>
            </a:r>
            <a:r>
              <a:rPr lang="en-US" b="1" dirty="0"/>
              <a:t>spread of infectious diseases </a:t>
            </a:r>
            <a:r>
              <a:rPr lang="en-US" dirty="0"/>
              <a:t>(</a:t>
            </a:r>
            <a:r>
              <a:rPr lang="en-US" dirty="0" err="1"/>
              <a:t>Altizer</a:t>
            </a:r>
            <a:r>
              <a:rPr lang="en-US" dirty="0"/>
              <a:t> et al., 2013; Carlson et al</a:t>
            </a:r>
            <a:r>
              <a:rPr lang="en-US" dirty="0" smtClean="0"/>
              <a:t>., 2020</a:t>
            </a:r>
            <a:r>
              <a:rPr lang="en-US" dirty="0"/>
              <a:t>; Epstein, 2001; </a:t>
            </a:r>
            <a:r>
              <a:rPr lang="en-US" dirty="0" err="1"/>
              <a:t>Harvell</a:t>
            </a:r>
            <a:r>
              <a:rPr lang="en-US" dirty="0"/>
              <a:t> et al., 2002; </a:t>
            </a:r>
            <a:r>
              <a:rPr lang="en-US" dirty="0" err="1"/>
              <a:t>Patz</a:t>
            </a:r>
            <a:r>
              <a:rPr lang="en-US" dirty="0"/>
              <a:t> et al., 1996).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Given the possibility </a:t>
            </a:r>
            <a:r>
              <a:rPr lang="en-US" dirty="0"/>
              <a:t>raised by our analysis that </a:t>
            </a:r>
            <a:r>
              <a:rPr lang="en-US" b="1" dirty="0"/>
              <a:t>global greenhouse gas </a:t>
            </a:r>
            <a:r>
              <a:rPr lang="en-US" b="1" dirty="0" smtClean="0"/>
              <a:t>emissions may </a:t>
            </a:r>
            <a:r>
              <a:rPr lang="en-US" b="1" dirty="0"/>
              <a:t>have been a contributing factor in the SARS-CoV-1 and </a:t>
            </a:r>
            <a:r>
              <a:rPr lang="en-US" b="1" dirty="0" smtClean="0"/>
              <a:t>SARS- CoV-2 </a:t>
            </a:r>
            <a:r>
              <a:rPr lang="en-US" b="1" dirty="0"/>
              <a:t>outbreaks</a:t>
            </a:r>
            <a:r>
              <a:rPr lang="en-US" dirty="0"/>
              <a:t>, we echo calls for </a:t>
            </a:r>
            <a:r>
              <a:rPr lang="en-US" b="1" dirty="0"/>
              <a:t>decisive climate change mitigation</a:t>
            </a:r>
            <a:r>
              <a:rPr lang="en-US" b="1" dirty="0" smtClean="0"/>
              <a:t>, including </a:t>
            </a:r>
            <a:r>
              <a:rPr lang="en-US" b="1" dirty="0"/>
              <a:t>as part of Covid-19 economic recovery </a:t>
            </a:r>
            <a:r>
              <a:rPr lang="en-US" b="1" dirty="0" err="1" smtClean="0"/>
              <a:t>programmes</a:t>
            </a:r>
            <a:r>
              <a:rPr lang="en-US" b="1" dirty="0" smtClean="0"/>
              <a:t> (</a:t>
            </a:r>
            <a:r>
              <a:rPr lang="en-US" b="1" dirty="0" err="1"/>
              <a:t>Rosenbloom</a:t>
            </a:r>
            <a:r>
              <a:rPr lang="en-US" b="1" dirty="0"/>
              <a:t> and </a:t>
            </a:r>
            <a:r>
              <a:rPr lang="en-US" b="1" dirty="0" err="1"/>
              <a:t>Markard</a:t>
            </a:r>
            <a:r>
              <a:rPr lang="en-US" b="1" dirty="0"/>
              <a:t>, 2020), as a means to </a:t>
            </a:r>
            <a:r>
              <a:rPr lang="en-US" b="1" dirty="0" err="1"/>
              <a:t>minimise</a:t>
            </a:r>
            <a:r>
              <a:rPr lang="en-US" b="1" dirty="0"/>
              <a:t> future </a:t>
            </a:r>
            <a:r>
              <a:rPr lang="en-US" b="1" dirty="0" smtClean="0"/>
              <a:t>zoo-</a:t>
            </a:r>
            <a:r>
              <a:rPr lang="en-US" b="1" dirty="0" err="1" smtClean="0"/>
              <a:t>notic</a:t>
            </a:r>
            <a:r>
              <a:rPr lang="en-US" b="1" dirty="0" smtClean="0"/>
              <a:t> </a:t>
            </a:r>
            <a:r>
              <a:rPr lang="en-US" b="1" dirty="0"/>
              <a:t>spill-</a:t>
            </a:r>
            <a:r>
              <a:rPr lang="en-US" b="1" dirty="0" err="1"/>
              <a:t>overs</a:t>
            </a:r>
            <a:r>
              <a:rPr lang="en-US" b="1" dirty="0"/>
              <a:t> and the tremendous social and economic damage </a:t>
            </a:r>
            <a:r>
              <a:rPr lang="en-US" b="1" dirty="0" smtClean="0"/>
              <a:t>associated </a:t>
            </a:r>
            <a:r>
              <a:rPr lang="en-US" b="1" dirty="0"/>
              <a:t>with them</a:t>
            </a:r>
            <a:endParaRPr lang="it-IT" b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143339" y="260648"/>
            <a:ext cx="336037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C00000"/>
                </a:solidFill>
              </a:rPr>
              <a:t>Pandemie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085" y="1"/>
            <a:ext cx="5327915" cy="187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marchio_RER.jpg"/>
          <p:cNvPicPr/>
          <p:nvPr/>
        </p:nvPicPr>
        <p:blipFill>
          <a:blip r:embed="rId2" cstate="print"/>
          <a:stretch/>
        </p:blipFill>
        <p:spPr>
          <a:xfrm>
            <a:off x="3790800" y="332640"/>
            <a:ext cx="2961000" cy="4345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 cstate="print"/>
          <a:stretch/>
        </p:blipFill>
        <p:spPr>
          <a:xfrm>
            <a:off x="7655400" y="309960"/>
            <a:ext cx="4057920" cy="47232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908721"/>
            <a:ext cx="3774715" cy="296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5423925" y="148478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 smtClean="0"/>
              <a:t>I rifiuti ospedalieri e le emissioni di CO2: un problema urgente</a:t>
            </a:r>
          </a:p>
          <a:p>
            <a:r>
              <a:rPr lang="it-IT" sz="2000" dirty="0" smtClean="0"/>
              <a:t>Durante la pandemia, in tutto il mondo, l’utilizzo di </a:t>
            </a:r>
            <a:r>
              <a:rPr lang="it-IT" sz="2000" b="1" dirty="0" smtClean="0"/>
              <a:t>dispositivi di protezione personale</a:t>
            </a:r>
            <a:r>
              <a:rPr lang="it-IT" sz="2000" dirty="0" smtClean="0"/>
              <a:t> è aumentato a dismisura e in ambiente ospedaliero questo è ancora più evidente.</a:t>
            </a:r>
          </a:p>
          <a:p>
            <a:endParaRPr lang="it-IT" sz="2000" b="1" dirty="0"/>
          </a:p>
        </p:txBody>
      </p:sp>
      <p:sp>
        <p:nvSpPr>
          <p:cNvPr id="12" name="Rettangolo 11"/>
          <p:cNvSpPr/>
          <p:nvPr/>
        </p:nvSpPr>
        <p:spPr>
          <a:xfrm>
            <a:off x="239349" y="3995678"/>
            <a:ext cx="1149693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Ciò ha portato a un </a:t>
            </a:r>
            <a:r>
              <a:rPr lang="it-IT" b="1" dirty="0" smtClean="0"/>
              <a:t>aumento esponenziale dei rifiuti di tipo sanitario</a:t>
            </a:r>
            <a:r>
              <a:rPr lang="it-IT" dirty="0" smtClean="0"/>
              <a:t> e, con il loro smaltimento, a un </a:t>
            </a:r>
            <a:r>
              <a:rPr lang="it-IT" b="1" dirty="0" smtClean="0"/>
              <a:t>aumento delle emissioni di CO2</a:t>
            </a:r>
            <a:r>
              <a:rPr lang="it-IT" dirty="0" smtClean="0"/>
              <a:t> e altri gas serra in atmosfera. Ridurre l’effetto serra oggi è una delle principali priorità per fronteggiare il cambiamento climatico, sfida dalla quale le strutture sanitarie non possono esimersi e in cui, al contrario, possono avere un ruolo di rilievo.</a:t>
            </a:r>
          </a:p>
          <a:p>
            <a:r>
              <a:rPr lang="it-IT" dirty="0" smtClean="0"/>
              <a:t>I rifiuti prodotti normalmente dalle strutture sanitarie vengono smaltiti da società preposte allo smaltimento di rifiuti speciali e/o contaminati, tramite </a:t>
            </a:r>
            <a:r>
              <a:rPr lang="it-IT" b="1" dirty="0" smtClean="0"/>
              <a:t>incenerimento</a:t>
            </a:r>
            <a:r>
              <a:rPr lang="it-IT" dirty="0" smtClean="0"/>
              <a:t>, quindi producendo direttamente </a:t>
            </a:r>
            <a:r>
              <a:rPr lang="it-IT" b="1" dirty="0" smtClean="0"/>
              <a:t>gas nocivi e impattanti sull’atmosfera</a:t>
            </a:r>
            <a:r>
              <a:rPr lang="it-IT" dirty="0" smtClean="0"/>
              <a:t>. </a:t>
            </a:r>
            <a:r>
              <a:rPr lang="it-IT" b="1" dirty="0" smtClean="0"/>
              <a:t>È importante, quindi, che l’</a:t>
            </a:r>
            <a:r>
              <a:rPr lang="it-IT" b="1" dirty="0" err="1" smtClean="0"/>
              <a:t>Health</a:t>
            </a:r>
            <a:r>
              <a:rPr lang="it-IT" b="1" dirty="0" smtClean="0"/>
              <a:t> </a:t>
            </a:r>
            <a:r>
              <a:rPr lang="it-IT" b="1" dirty="0" err="1" smtClean="0"/>
              <a:t>Waste</a:t>
            </a:r>
            <a:r>
              <a:rPr lang="it-IT" b="1" dirty="0" smtClean="0"/>
              <a:t> management si evolva insieme ai fenomeni contemporanei di impatto planetario.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4751851" y="90872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b="1" dirty="0" smtClean="0"/>
              <a:t>IIPH</a:t>
            </a:r>
            <a:r>
              <a:rPr lang="it-IT" sz="1100" dirty="0" smtClean="0"/>
              <a:t> è un consorzio nato nel 2019 dalla collaborazione tra l’</a:t>
            </a:r>
            <a:r>
              <a:rPr lang="it-IT" sz="1100" b="1" dirty="0" smtClean="0"/>
              <a:t>Istituto di Ricerche Farmacologiche Mario Negri IRCCS</a:t>
            </a:r>
            <a:r>
              <a:rPr lang="it-IT" sz="1100" dirty="0" smtClean="0"/>
              <a:t> e l’</a:t>
            </a:r>
            <a:r>
              <a:rPr lang="it-IT" sz="1100" b="1" dirty="0" smtClean="0"/>
              <a:t>Università Cattolica del Sacro Cuore</a:t>
            </a:r>
            <a:r>
              <a:rPr lang="it-IT" sz="1100" dirty="0" smtClean="0"/>
              <a:t>,</a:t>
            </a:r>
            <a:endParaRPr lang="it-IT" sz="11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marchio_RER.jpg"/>
          <p:cNvPicPr/>
          <p:nvPr/>
        </p:nvPicPr>
        <p:blipFill>
          <a:blip r:embed="rId2" cstate="print"/>
          <a:stretch/>
        </p:blipFill>
        <p:spPr>
          <a:xfrm>
            <a:off x="3790800" y="332640"/>
            <a:ext cx="2961000" cy="4345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 cstate="print"/>
          <a:stretch/>
        </p:blipFill>
        <p:spPr>
          <a:xfrm>
            <a:off x="7655400" y="309960"/>
            <a:ext cx="4057920" cy="472320"/>
          </a:xfrm>
          <a:prstGeom prst="rect">
            <a:avLst/>
          </a:prstGeom>
          <a:ln w="0">
            <a:noFill/>
          </a:ln>
        </p:spPr>
      </p:pic>
      <p:sp>
        <p:nvSpPr>
          <p:cNvPr id="9" name="Rettangolo 8"/>
          <p:cNvSpPr/>
          <p:nvPr/>
        </p:nvSpPr>
        <p:spPr>
          <a:xfrm>
            <a:off x="431371" y="1412776"/>
            <a:ext cx="109452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PIANO REGIONALE PREVENZIONE</a:t>
            </a:r>
          </a:p>
          <a:p>
            <a:r>
              <a:rPr lang="it-IT" b="1" dirty="0" smtClean="0"/>
              <a:t>Programmi </a:t>
            </a:r>
            <a:r>
              <a:rPr lang="it-IT" b="1" dirty="0"/>
              <a:t>in tema di ambiente, clima e salute </a:t>
            </a:r>
            <a:endParaRPr lang="it-IT" b="1" dirty="0" smtClean="0"/>
          </a:p>
          <a:p>
            <a:pPr lvl="1"/>
            <a:r>
              <a:rPr lang="it-IT" b="1" dirty="0" smtClean="0"/>
              <a:t>Ambiente, clima e salute (PP09)</a:t>
            </a:r>
            <a:endParaRPr lang="it-IT" dirty="0" smtClean="0"/>
          </a:p>
          <a:p>
            <a:r>
              <a:rPr lang="it-IT" b="1" dirty="0" smtClean="0"/>
              <a:t>L’inquinamento atmosferico </a:t>
            </a:r>
            <a:r>
              <a:rPr lang="it-IT" dirty="0" smtClean="0"/>
              <a:t>è responsabile di morti premature quasi quanto il fumo di tabacco. In Emilia-Romagna, il particolato sottile </a:t>
            </a:r>
            <a:r>
              <a:rPr lang="it-IT" b="1" dirty="0" smtClean="0"/>
              <a:t>(PM2.5) </a:t>
            </a:r>
            <a:r>
              <a:rPr lang="it-IT" dirty="0" smtClean="0"/>
              <a:t>primario è prodotto soprattutto dal traffico e trasporti (45%) e dal riscaldamento civile (40%). 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b="1" dirty="0" smtClean="0"/>
              <a:t>La popolazione residente in Emilia-Romagna è esposta a concentrazioni di PM2.5 superiori ai limiti normativi</a:t>
            </a:r>
            <a:r>
              <a:rPr lang="it-IT" dirty="0" smtClean="0"/>
              <a:t>; più del 90% risiede in aree esposte a valori superiori a 10 </a:t>
            </a:r>
            <a:r>
              <a:rPr lang="it-IT" dirty="0" err="1" smtClean="0"/>
              <a:t>microg</a:t>
            </a:r>
            <a:r>
              <a:rPr lang="it-IT" dirty="0" smtClean="0"/>
              <a:t>/m3. </a:t>
            </a:r>
          </a:p>
          <a:p>
            <a:endParaRPr lang="it-IT" dirty="0"/>
          </a:p>
          <a:p>
            <a:r>
              <a:rPr lang="it-IT" b="1" dirty="0" smtClean="0"/>
              <a:t>Il programma intende proseguire il percorso già avviato rafforzando l’approccio intersettoriale, favorendo e consolidando la rete di collaborazioni per esempio con </a:t>
            </a:r>
            <a:r>
              <a:rPr lang="it-IT" b="1" dirty="0" err="1" smtClean="0"/>
              <a:t>con</a:t>
            </a:r>
            <a:r>
              <a:rPr lang="it-IT" b="1" dirty="0" smtClean="0"/>
              <a:t> i servizi di pianificazione territoriale e urbanistica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Si prevede infatti la costituzione di una </a:t>
            </a:r>
            <a:r>
              <a:rPr lang="it-IT" b="1" dirty="0" smtClean="0"/>
              <a:t>rete regionale integrata “ambiente e salute” per la gestione di eventuali criticità e problematiche ambientali, la sorveglianza epidemiologica, lo studio degli effetti dell’inquinamento atmosferico sulla salute</a:t>
            </a:r>
            <a:r>
              <a:rPr lang="it-IT" dirty="0" smtClean="0"/>
              <a:t>, il potenziamento delle azioni di prevenzione.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171" y="0"/>
            <a:ext cx="3744416" cy="215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1683" y="2167973"/>
            <a:ext cx="7221948" cy="379008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it-IT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sz="7000" b="1" dirty="0">
                <a:solidFill>
                  <a:srgbClr val="0000FF"/>
                </a:solidFill>
              </a:rPr>
              <a:t>PATTO PER  IL </a:t>
            </a:r>
            <a:r>
              <a:rPr lang="it-IT" sz="7000" b="1" dirty="0" smtClean="0">
                <a:solidFill>
                  <a:srgbClr val="0000FF"/>
                </a:solidFill>
              </a:rPr>
              <a:t>LAVORO </a:t>
            </a:r>
            <a:r>
              <a:rPr lang="it-IT" sz="7000" b="1" dirty="0">
                <a:solidFill>
                  <a:srgbClr val="0000FF"/>
                </a:solidFill>
              </a:rPr>
              <a:t>E PER IL CLIMA</a:t>
            </a:r>
          </a:p>
          <a:p>
            <a:pPr marL="0" indent="0" algn="ctr">
              <a:buNone/>
            </a:pPr>
            <a:r>
              <a:rPr lang="it-IT" sz="5900" b="1" dirty="0">
                <a:solidFill>
                  <a:srgbClr val="0000FF"/>
                </a:solidFill>
              </a:rPr>
              <a:t> </a:t>
            </a:r>
            <a:endParaRPr lang="it-IT" sz="59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it-IT" sz="5900" dirty="0"/>
              <a:t>Completa </a:t>
            </a:r>
            <a:r>
              <a:rPr lang="it-IT" sz="5900" dirty="0" err="1"/>
              <a:t>decarbonizzazione</a:t>
            </a:r>
            <a:r>
              <a:rPr lang="it-IT" sz="5900" dirty="0"/>
              <a:t> entro il 2050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5900" dirty="0"/>
              <a:t>e 100% di energie rinnovabili al 2035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/>
              <a:t>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523029"/>
            <a:ext cx="2743200" cy="365125"/>
          </a:xfrm>
        </p:spPr>
        <p:txBody>
          <a:bodyPr/>
          <a:lstStyle/>
          <a:p>
            <a:r>
              <a:rPr lang="it-IT" dirty="0"/>
              <a:t>29/09/2022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519594"/>
            <a:ext cx="3581400" cy="348207"/>
          </a:xfrm>
        </p:spPr>
        <p:txBody>
          <a:bodyPr/>
          <a:lstStyle/>
          <a:p>
            <a:pPr algn="r"/>
            <a:fld id="{58F3FC3B-26C6-43D7-947E-6A4A38B79524}" type="slidenum">
              <a:rPr lang="it-IT" smtClean="0"/>
              <a:pPr algn="r"/>
              <a:t>16</a:t>
            </a:fld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81E9ED45-C3BF-489B-9378-D2403935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54" y="1175973"/>
            <a:ext cx="10069945" cy="913820"/>
          </a:xfrm>
        </p:spPr>
        <p:txBody>
          <a:bodyPr/>
          <a:lstStyle/>
          <a:p>
            <a:r>
              <a:rPr lang="it-IT" altLang="it-IT" b="1" dirty="0">
                <a:solidFill>
                  <a:srgbClr val="0000FF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 NOSTRI RIFERIMENTI/3 </a:t>
            </a:r>
            <a:endParaRPr lang="it-IT" altLang="it-IT" dirty="0">
              <a:solidFill>
                <a:srgbClr val="0000FF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7389" y="1682945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978563" y="3350590"/>
            <a:ext cx="2209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65792" y="224902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897468" y="1790041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xmlns="" id="{0F4FB250-950A-45AA-9E03-B95A98644905}"/>
              </a:ext>
            </a:extLst>
          </p:cNvPr>
          <p:cNvSpPr txBox="1">
            <a:spLocks/>
          </p:cNvSpPr>
          <p:nvPr/>
        </p:nvSpPr>
        <p:spPr>
          <a:xfrm>
            <a:off x="1283854" y="92412"/>
            <a:ext cx="10069945" cy="91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L’azienda sanitaria sostenibile per l’ambiente</a:t>
            </a:r>
          </a:p>
        </p:txBody>
      </p:sp>
      <p:sp>
        <p:nvSpPr>
          <p:cNvPr id="23" name="CasellaDiTesto 7">
            <a:extLst>
              <a:ext uri="{FF2B5EF4-FFF2-40B4-BE49-F238E27FC236}">
                <a16:creationId xmlns:a16="http://schemas.microsoft.com/office/drawing/2014/main" xmlns="" id="{2B9B9E3C-2CFA-45FE-B266-9D22F1309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55" y="5366716"/>
            <a:ext cx="91276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Fonte: </a:t>
            </a:r>
            <a:r>
              <a:rPr lang="it-IT" altLang="it-IT" sz="1800" dirty="0">
                <a:hlinkClick r:id="rId2"/>
              </a:rPr>
              <a:t>https://www.regione.emilia-romagna.it/pattolavoroeclima/homepage</a:t>
            </a: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437" y="1983040"/>
            <a:ext cx="1757974" cy="203991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451" y="3547135"/>
            <a:ext cx="1674950" cy="15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1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52300" y="2167973"/>
            <a:ext cx="7221948" cy="37900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3300" b="1" dirty="0">
                <a:solidFill>
                  <a:srgbClr val="0000FF"/>
                </a:solidFill>
              </a:rPr>
              <a:t>PNRR E FEDERAZIONE ITALIANA DELLE</a:t>
            </a:r>
          </a:p>
          <a:p>
            <a:pPr marL="0" indent="0" algn="ctr">
              <a:buNone/>
            </a:pPr>
            <a:r>
              <a:rPr lang="it-IT" sz="3300" b="1" dirty="0">
                <a:solidFill>
                  <a:srgbClr val="0000FF"/>
                </a:solidFill>
              </a:rPr>
              <a:t>AZIENDE SANITARIE E OSPEDALIERE   </a:t>
            </a:r>
          </a:p>
          <a:p>
            <a:pPr marL="0" indent="0">
              <a:buNone/>
            </a:pPr>
            <a:endParaRPr lang="it-IT" sz="33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it-IT" sz="3300" dirty="0"/>
              <a:t>Decalogo energetico  per la Sanità: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3300" dirty="0"/>
              <a:t>10 buone azioni a basso costo o autofinanziate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3300" dirty="0"/>
              <a:t>dal risparmio energetico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3300" dirty="0"/>
              <a:t>per le aziende sanitarie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3300" dirty="0"/>
              <a:t>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523029"/>
            <a:ext cx="2743200" cy="365125"/>
          </a:xfrm>
        </p:spPr>
        <p:txBody>
          <a:bodyPr/>
          <a:lstStyle/>
          <a:p>
            <a:r>
              <a:rPr lang="it-IT" dirty="0"/>
              <a:t>29/09/2022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503914"/>
            <a:ext cx="3581400" cy="395247"/>
          </a:xfrm>
        </p:spPr>
        <p:txBody>
          <a:bodyPr/>
          <a:lstStyle/>
          <a:p>
            <a:pPr algn="r"/>
            <a:fld id="{58F3FC3B-26C6-43D7-947E-6A4A38B79524}" type="slidenum">
              <a:rPr lang="it-IT" smtClean="0"/>
              <a:pPr algn="r"/>
              <a:t>17</a:t>
            </a:fld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81E9ED45-C3BF-489B-9378-D2403935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54" y="1175973"/>
            <a:ext cx="10069945" cy="913820"/>
          </a:xfrm>
        </p:spPr>
        <p:txBody>
          <a:bodyPr/>
          <a:lstStyle/>
          <a:p>
            <a:r>
              <a:rPr lang="it-IT" altLang="it-IT" b="1" dirty="0">
                <a:solidFill>
                  <a:srgbClr val="0000FF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 NOSTRI RIFERIMENTI/4 </a:t>
            </a:r>
            <a:endParaRPr lang="it-IT" altLang="it-IT" dirty="0">
              <a:solidFill>
                <a:srgbClr val="0000FF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7389" y="1682945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978563" y="3350590"/>
            <a:ext cx="2209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65792" y="224902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897468" y="1790041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xmlns="" id="{0F4FB250-950A-45AA-9E03-B95A98644905}"/>
              </a:ext>
            </a:extLst>
          </p:cNvPr>
          <p:cNvSpPr txBox="1">
            <a:spLocks/>
          </p:cNvSpPr>
          <p:nvPr/>
        </p:nvSpPr>
        <p:spPr>
          <a:xfrm>
            <a:off x="1283854" y="92412"/>
            <a:ext cx="10069945" cy="91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L’azienda sanitaria sostenibile per l’ambiente</a:t>
            </a:r>
            <a:endParaRPr lang="it-IT" dirty="0"/>
          </a:p>
        </p:txBody>
      </p:sp>
      <p:sp>
        <p:nvSpPr>
          <p:cNvPr id="23" name="CasellaDiTesto 7">
            <a:extLst>
              <a:ext uri="{FF2B5EF4-FFF2-40B4-BE49-F238E27FC236}">
                <a16:creationId xmlns:a16="http://schemas.microsoft.com/office/drawing/2014/main" xmlns="" id="{2B9B9E3C-2CFA-45FE-B266-9D22F1309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5" y="5100155"/>
            <a:ext cx="9138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Fonte: </a:t>
            </a:r>
            <a:r>
              <a:rPr lang="it-IT" altLang="it-IT" sz="1800" dirty="0">
                <a:hlinkClick r:id="rId2"/>
              </a:rPr>
              <a:t>https://www.fiaso.it/10-azioni-virtuose-per-promuovere-il-risparmio-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hlinkClick r:id="rId2"/>
              </a:rPr>
              <a:t>energetico-nelle-aziende-sanitarie-e-arginare-il-caro-bollette-il-vademecum-di-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hlinkClick r:id="rId2"/>
              </a:rPr>
              <a:t>fiaso/</a:t>
            </a: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767" y="3512298"/>
            <a:ext cx="2691852" cy="13857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606" y="2425344"/>
            <a:ext cx="5481972" cy="7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35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CAMBIO DI PARADIGMA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3854" y="1458231"/>
            <a:ext cx="10069946" cy="41574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</a:rPr>
              <a:t>FARE SISTEMA</a:t>
            </a:r>
          </a:p>
          <a:p>
            <a:pPr marL="0" indent="0" algn="ctr">
              <a:buNone/>
            </a:pPr>
            <a:endParaRPr lang="it-IT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it-IT" b="1" dirty="0"/>
              <a:t>SISTEMA SANITARIO METROPOLITANO </a:t>
            </a:r>
          </a:p>
          <a:p>
            <a:pPr marL="0" indent="0" algn="ctr">
              <a:buNone/>
            </a:pPr>
            <a:r>
              <a:rPr lang="it-IT" b="1" dirty="0"/>
              <a:t>SOSTENIBILE PER L’AMBIENTE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</a:rPr>
              <a:t>A </a:t>
            </a:r>
            <a:r>
              <a:rPr lang="it-IT" b="1" dirty="0"/>
              <a:t> </a:t>
            </a:r>
          </a:p>
          <a:p>
            <a:endParaRPr lang="it-IT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</a:rPr>
              <a:t>DA</a:t>
            </a:r>
          </a:p>
          <a:p>
            <a:pPr marL="0" indent="0" algn="ctr">
              <a:buNone/>
            </a:pPr>
            <a:r>
              <a:rPr lang="it-IT" b="1" dirty="0"/>
              <a:t>AZIENDA SANTARIA </a:t>
            </a:r>
          </a:p>
          <a:p>
            <a:pPr marL="0" indent="0" algn="ctr">
              <a:buNone/>
            </a:pPr>
            <a:r>
              <a:rPr lang="it-IT" b="1" dirty="0"/>
              <a:t>SOSTENIBLE PER L’AMBIENTE</a:t>
            </a:r>
          </a:p>
          <a:p>
            <a:pPr marL="0" indent="0" algn="ctr">
              <a:buNone/>
            </a:pP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491669"/>
            <a:ext cx="2743200" cy="365125"/>
          </a:xfrm>
        </p:spPr>
        <p:txBody>
          <a:bodyPr/>
          <a:lstStyle/>
          <a:p>
            <a:r>
              <a:rPr lang="it-IT" dirty="0"/>
              <a:t>22/09/2022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503914"/>
            <a:ext cx="3581400" cy="510886"/>
          </a:xfrm>
        </p:spPr>
        <p:txBody>
          <a:bodyPr/>
          <a:lstStyle/>
          <a:p>
            <a:pPr algn="r"/>
            <a:fld id="{58F3FC3B-26C6-43D7-947E-6A4A38B79524}" type="slidenum">
              <a:rPr lang="it-IT" smtClean="0"/>
              <a:pPr algn="r"/>
              <a:t>18</a:t>
            </a:fld>
            <a:endParaRPr lang="it-IT" dirty="0"/>
          </a:p>
        </p:txBody>
      </p:sp>
      <p:sp>
        <p:nvSpPr>
          <p:cNvPr id="8" name="Freccia su 7"/>
          <p:cNvSpPr/>
          <p:nvPr/>
        </p:nvSpPr>
        <p:spPr>
          <a:xfrm>
            <a:off x="6066117" y="3551319"/>
            <a:ext cx="484632" cy="5554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582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367ACB3-DB00-4D15-A53F-41F832FF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75" y="1599353"/>
            <a:ext cx="10943599" cy="4063396"/>
          </a:xfrm>
        </p:spPr>
        <p:txBody>
          <a:bodyPr>
            <a:normAutofit fontScale="25000" lnSpcReduction="20000"/>
          </a:bodyPr>
          <a:lstStyle/>
          <a:p>
            <a:r>
              <a:rPr lang="it-IT" sz="12800" dirty="0"/>
              <a:t>Kick-off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it-IT" sz="9600" b="1" dirty="0"/>
              <a:t>22 settembre 2022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it-IT" sz="9600" b="1" dirty="0"/>
              <a:t>Primo </a:t>
            </a:r>
            <a:r>
              <a:rPr lang="it-IT" sz="9600" b="1" dirty="0" err="1"/>
              <a:t>OdG</a:t>
            </a:r>
            <a:r>
              <a:rPr lang="it-IT" sz="9600" b="1" dirty="0"/>
              <a:t> in </a:t>
            </a:r>
            <a:r>
              <a:rPr lang="it-IT" sz="9600" b="1" dirty="0" smtClean="0"/>
              <a:t>CTSSM di Bologna  </a:t>
            </a:r>
            <a:r>
              <a:rPr lang="it-IT" sz="9600" dirty="0"/>
              <a:t>per la partecipazione  attiva, attraverso la sottoscrizione del </a:t>
            </a:r>
            <a:r>
              <a:rPr lang="it-IT" sz="9600" b="1" i="1" dirty="0"/>
              <a:t>Climate City Contract, </a:t>
            </a:r>
            <a:r>
              <a:rPr lang="it-IT" sz="9600" dirty="0"/>
              <a:t> alla  Missione per Bologna, città neutrale per il clima al 2030;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it-IT" sz="9600" b="1" dirty="0"/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it-IT" sz="9600" b="1" dirty="0"/>
              <a:t>29 settembre 2022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it-IT" sz="9600" b="1" dirty="0" err="1"/>
              <a:t>Webinar</a:t>
            </a:r>
            <a:r>
              <a:rPr lang="it-IT" sz="9600" b="1" dirty="0"/>
              <a:t> di approfondimento,</a:t>
            </a:r>
            <a:r>
              <a:rPr lang="it-IT" sz="9600" dirty="0"/>
              <a:t> in cui le Direzioni Generali delle Aziende Sanitarie   della Città Metropolitana </a:t>
            </a:r>
            <a:r>
              <a:rPr lang="it-IT" sz="9600" dirty="0" smtClean="0"/>
              <a:t>di Bologna  </a:t>
            </a:r>
            <a:r>
              <a:rPr lang="it-IT" sz="9600" dirty="0"/>
              <a:t>incontrano la  Regione Emilia Romagna - Direzione Cura della persona, salute e welfare </a:t>
            </a:r>
            <a:endParaRPr lang="it-IT" sz="9600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it-IT" sz="9600" dirty="0" smtClean="0"/>
              <a:t>e </a:t>
            </a:r>
            <a:r>
              <a:rPr lang="it-IT" sz="9600" dirty="0"/>
              <a:t>il  Comune di Bologna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it-IT" sz="9600" dirty="0"/>
              <a:t> 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it-IT" sz="8600" dirty="0"/>
              <a:t>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29A6200-E6BA-456B-B17C-17EA51FB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3914"/>
            <a:ext cx="3581400" cy="473645"/>
          </a:xfrm>
        </p:spPr>
        <p:txBody>
          <a:bodyPr/>
          <a:lstStyle/>
          <a:p>
            <a:pPr algn="r"/>
            <a:r>
              <a:rPr lang="it-IT" dirty="0"/>
              <a:t>  </a:t>
            </a:r>
            <a:fld id="{58F3FC3B-26C6-43D7-947E-6A4A38B79524}" type="slidenum">
              <a:rPr lang="it-IT" smtClean="0"/>
              <a:pPr algn="r"/>
              <a:t>19</a:t>
            </a:fld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0F4FB250-950A-45AA-9E03-B95A986449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Il Sistema Sanitario Metropolitano di Bologna sostenibile per l’ambiente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491669"/>
            <a:ext cx="2743200" cy="365125"/>
          </a:xfrm>
        </p:spPr>
        <p:txBody>
          <a:bodyPr/>
          <a:lstStyle/>
          <a:p>
            <a:r>
              <a:rPr lang="it-IT" dirty="0"/>
              <a:t>29/09/2022</a:t>
            </a:r>
          </a:p>
        </p:txBody>
      </p:sp>
    </p:spTree>
    <p:extLst>
      <p:ext uri="{BB962C8B-B14F-4D97-AF65-F5344CB8AC3E}">
        <p14:creationId xmlns:p14="http://schemas.microsoft.com/office/powerpoint/2010/main" xmlns="" val="204639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503914"/>
            <a:ext cx="3581400" cy="363887"/>
          </a:xfrm>
        </p:spPr>
        <p:txBody>
          <a:bodyPr/>
          <a:lstStyle/>
          <a:p>
            <a:pPr algn="r"/>
            <a:fld id="{58F3FC3B-26C6-43D7-947E-6A4A38B79524}" type="slidenum">
              <a:rPr lang="it-IT" smtClean="0"/>
              <a:pPr algn="r"/>
              <a:t>2</a:t>
            </a:fld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83854" y="443686"/>
            <a:ext cx="10069945" cy="5396016"/>
          </a:xfrm>
        </p:spPr>
        <p:txBody>
          <a:bodyPr>
            <a:normAutofit fontScale="90000"/>
          </a:bodyPr>
          <a:lstStyle/>
          <a:p>
            <a:pPr algn="ctr"/>
            <a:r>
              <a:rPr lang="it-IT" i="1" dirty="0" smtClean="0">
                <a:solidFill>
                  <a:srgbClr val="0000FF"/>
                </a:solidFill>
              </a:rPr>
              <a:t>Due parole sul Progetto che ci ospita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900" dirty="0" smtClean="0"/>
              <a:t>Tre </a:t>
            </a:r>
            <a:r>
              <a:rPr lang="it-IT" sz="4900" dirty="0"/>
              <a:t>Laboratori d’innovazione nel 2022-23, </a:t>
            </a:r>
            <a:br>
              <a:rPr lang="it-IT" sz="4900" dirty="0"/>
            </a:br>
            <a:r>
              <a:rPr lang="it-IT" sz="4900" dirty="0"/>
              <a:t>aperti dal Progetto </a:t>
            </a:r>
            <a:br>
              <a:rPr lang="it-IT" sz="4900" dirty="0"/>
            </a:br>
            <a:r>
              <a:rPr lang="it-IT" sz="4900" dirty="0"/>
              <a:t>“Nuove Sincronie tra territorio e ospedale”</a:t>
            </a:r>
            <a:br>
              <a:rPr lang="it-IT" sz="4900" dirty="0"/>
            </a:br>
            <a:r>
              <a:rPr lang="it-IT" sz="4900" i="1" dirty="0"/>
              <a:t>Riequilibrare interesse collettivo e </a:t>
            </a:r>
            <a:r>
              <a:rPr lang="it-IT" sz="4900" i="1" dirty="0" smtClean="0"/>
              <a:t>interesse individuale ai </a:t>
            </a:r>
            <a:r>
              <a:rPr lang="it-IT" sz="4900" i="1" dirty="0"/>
              <a:t>tempi della pandemia</a:t>
            </a:r>
            <a:r>
              <a:rPr lang="it-IT" sz="4900" dirty="0"/>
              <a:t/>
            </a:r>
            <a:br>
              <a:rPr lang="it-IT" sz="4900" dirty="0"/>
            </a:br>
            <a:endParaRPr lang="it-IT" sz="4900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xmlns="" id="{DF9DDA46-2587-4341-8A09-2CB0FBA1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8709"/>
            <a:ext cx="2743200" cy="365125"/>
          </a:xfrm>
        </p:spPr>
        <p:txBody>
          <a:bodyPr/>
          <a:lstStyle/>
          <a:p>
            <a:r>
              <a:rPr lang="it-IT" dirty="0"/>
              <a:t>29709/2022</a:t>
            </a:r>
          </a:p>
        </p:txBody>
      </p:sp>
    </p:spTree>
    <p:extLst>
      <p:ext uri="{BB962C8B-B14F-4D97-AF65-F5344CB8AC3E}">
        <p14:creationId xmlns:p14="http://schemas.microsoft.com/office/powerpoint/2010/main" xmlns="" val="162263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0961" y="1583672"/>
            <a:ext cx="10522839" cy="4220197"/>
          </a:xfrm>
        </p:spPr>
        <p:txBody>
          <a:bodyPr>
            <a:normAutofit/>
          </a:bodyPr>
          <a:lstStyle/>
          <a:p>
            <a:r>
              <a:rPr lang="it-IT" b="1" dirty="0" smtClean="0"/>
              <a:t>Proposte presentate in CTSSM di Bologna</a:t>
            </a:r>
            <a:endParaRPr lang="it-IT" b="1" dirty="0"/>
          </a:p>
          <a:p>
            <a:pPr lvl="1">
              <a:buFont typeface="Wingdings" charset="2"/>
              <a:buChar char="Ø"/>
            </a:pPr>
            <a:r>
              <a:rPr lang="it-IT" dirty="0"/>
              <a:t>Aderire, da parte delle quattro Aziende Sanitarie, sotto l’egida della CTSSM, al </a:t>
            </a:r>
            <a:r>
              <a:rPr lang="it-IT" b="1" dirty="0"/>
              <a:t>Climate City Contract, </a:t>
            </a:r>
            <a:r>
              <a:rPr lang="it-IT" dirty="0"/>
              <a:t>per partecipare attivamente, come sistema sanitario metropolitano,  a raggiungere gli obiettivi di neutralità̀ climatica previsti per Bologna al 2030.</a:t>
            </a:r>
          </a:p>
          <a:p>
            <a:pPr lvl="1">
              <a:buFont typeface="Wingdings" charset="2"/>
              <a:buChar char="Ø"/>
            </a:pPr>
            <a:endParaRPr lang="it-IT" dirty="0"/>
          </a:p>
          <a:p>
            <a:pPr lvl="1">
              <a:buFont typeface="Wingdings" charset="2"/>
              <a:buChar char="Ø"/>
            </a:pPr>
            <a:r>
              <a:rPr lang="it-IT" dirty="0"/>
              <a:t> A questo scopo, si </a:t>
            </a:r>
            <a:r>
              <a:rPr lang="it-IT" dirty="0" smtClean="0"/>
              <a:t>è chiesto  </a:t>
            </a:r>
            <a:r>
              <a:rPr lang="it-IT" dirty="0"/>
              <a:t>alla CTSSM di dedicare una specifica istruttoria, per poter pervenire, entro l’autunno 2022, alla sottoscrizione del Climate City Contract e per poter stendere il relativo </a:t>
            </a:r>
            <a:r>
              <a:rPr lang="it-IT" b="1" dirty="0"/>
              <a:t>Piano delle Azioni  per la  neutralità climatica del Sistema Sanitario </a:t>
            </a:r>
            <a:r>
              <a:rPr lang="it-IT" b="1" dirty="0" smtClean="0"/>
              <a:t>Metropolitano di Bologna</a:t>
            </a:r>
            <a:r>
              <a:rPr lang="it-IT" dirty="0" smtClean="0"/>
              <a:t>. </a:t>
            </a:r>
            <a:endParaRPr lang="it-IT" dirty="0"/>
          </a:p>
          <a:p>
            <a:endParaRPr lang="it-IT" sz="2400" b="1" dirty="0"/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507349"/>
            <a:ext cx="2743200" cy="365125"/>
          </a:xfrm>
        </p:spPr>
        <p:txBody>
          <a:bodyPr/>
          <a:lstStyle/>
          <a:p>
            <a:r>
              <a:rPr lang="it-IT" dirty="0" smtClean="0"/>
              <a:t>29/</a:t>
            </a:r>
            <a:r>
              <a:rPr lang="it-IT" dirty="0"/>
              <a:t>09/2022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503914"/>
            <a:ext cx="3581400" cy="363887"/>
          </a:xfrm>
        </p:spPr>
        <p:txBody>
          <a:bodyPr/>
          <a:lstStyle/>
          <a:p>
            <a:pPr algn="r"/>
            <a:fld id="{58F3FC3B-26C6-43D7-947E-6A4A38B79524}" type="slidenum">
              <a:rPr lang="it-IT" smtClean="0"/>
              <a:pPr algn="r"/>
              <a:t>20</a:t>
            </a:fld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0F4FB250-950A-45AA-9E03-B95A98644905}"/>
              </a:ext>
            </a:extLst>
          </p:cNvPr>
          <p:cNvSpPr txBox="1">
            <a:spLocks/>
          </p:cNvSpPr>
          <p:nvPr/>
        </p:nvSpPr>
        <p:spPr>
          <a:xfrm>
            <a:off x="1436254" y="517526"/>
            <a:ext cx="10069945" cy="91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Il Sistema Sanitario Metropolitano di Bologna sostenibile per l’ambiente</a:t>
            </a:r>
          </a:p>
        </p:txBody>
      </p:sp>
    </p:spTree>
    <p:extLst>
      <p:ext uri="{BB962C8B-B14F-4D97-AF65-F5344CB8AC3E}">
        <p14:creationId xmlns:p14="http://schemas.microsoft.com/office/powerpoint/2010/main" xmlns="" val="2064718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4FB250-950A-45AA-9E03-B95A9864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54" y="92412"/>
            <a:ext cx="10069945" cy="913820"/>
          </a:xfrm>
        </p:spPr>
        <p:txBody>
          <a:bodyPr>
            <a:normAutofit fontScale="90000"/>
          </a:bodyPr>
          <a:lstStyle/>
          <a:p>
            <a:r>
              <a:rPr lang="it-IT" dirty="0"/>
              <a:t>L’azienda sanitaria sostenibile per l’ambiente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367ACB3-DB00-4D15-A53F-41F832FF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854" y="986592"/>
            <a:ext cx="10069946" cy="5179106"/>
          </a:xfrm>
        </p:spPr>
        <p:txBody>
          <a:bodyPr>
            <a:normAutofit fontScale="25000" lnSpcReduction="20000"/>
          </a:bodyPr>
          <a:lstStyle/>
          <a:p>
            <a:r>
              <a:rPr lang="it-IT" sz="12800" dirty="0" smtClean="0"/>
              <a:t>Il Progetto di AUSL Bologna-</a:t>
            </a:r>
            <a:endParaRPr lang="it-IT" sz="1280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8000" dirty="0">
                <a:latin typeface="Calibri" panose="020F0502020204030204" pitchFamily="34" charset="0"/>
                <a:cs typeface="Calibri" panose="020F0502020204030204" pitchFamily="34" charset="0"/>
              </a:rPr>
              <a:t>Un progetto aziendale concepito per:  </a:t>
            </a:r>
            <a:endParaRPr lang="it-IT" sz="8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it-IT" sz="8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allinearsi</a:t>
            </a:r>
            <a:r>
              <a:rPr lang="it-IT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documento dell’ Organizzazione Mondiale della Sanità, presentato a COP 26, per promuovere  la sostenibilità ambientale dei sistemi sanitari </a:t>
            </a:r>
          </a:p>
          <a:p>
            <a:pPr>
              <a:lnSpc>
                <a:spcPct val="120000"/>
              </a:lnSpc>
            </a:pPr>
            <a:r>
              <a:rPr lang="it-IT" sz="8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mappare e includere in una progettazione unica aziendale le molte attività educative e di mitigazione dell’impatto ambientale svolte in Azienda, ma non fra loro coordinate.  </a:t>
            </a:r>
          </a:p>
          <a:p>
            <a:pPr>
              <a:lnSpc>
                <a:spcPct val="120000"/>
              </a:lnSpc>
            </a:pPr>
            <a:r>
              <a:rPr lang="it-IT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elaborare un documento complessivo di policy aziendale e un Piano delle azioni per la sostenibilità ambientale, alla luce delle indicazioni del PNRR e  del Patto Regionale  per il Clima e il Lavoro  </a:t>
            </a:r>
          </a:p>
          <a:p>
            <a:pPr>
              <a:lnSpc>
                <a:spcPct val="120000"/>
              </a:lnSpc>
            </a:pPr>
            <a:r>
              <a:rPr lang="it-IT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monitorare l’impatto ambientale globale delle attività dell'Azienda e misurarne periodicamente  l'impronta ecologica (bilancio ambientale) </a:t>
            </a:r>
          </a:p>
          <a:p>
            <a:pPr>
              <a:lnSpc>
                <a:spcPct val="120000"/>
              </a:lnSpc>
            </a:pPr>
            <a:r>
              <a:rPr lang="it-IT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 supporto al cambiamento, individuando obiettivi  da </a:t>
            </a:r>
            <a:r>
              <a:rPr lang="it-IT" sz="8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incentivare, promuovendo  certificazione ISO ambientale o altri </a:t>
            </a:r>
            <a:r>
              <a:rPr lang="it-IT" sz="8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 analoghi,                                                    organizzando formazione</a:t>
            </a:r>
          </a:p>
          <a:p>
            <a:pPr marL="0" indent="0">
              <a:buNone/>
            </a:pPr>
            <a:r>
              <a:rPr lang="it-IT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it-IT" sz="3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F9DDA46-2587-4341-8A09-2CB0FBA1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7349"/>
            <a:ext cx="2743200" cy="365125"/>
          </a:xfrm>
        </p:spPr>
        <p:txBody>
          <a:bodyPr/>
          <a:lstStyle/>
          <a:p>
            <a:r>
              <a:rPr lang="it-IT" dirty="0"/>
              <a:t>29/09/2022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958FAE5-EBBB-4902-807B-38FC6C45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5274"/>
            <a:ext cx="3581400" cy="363887"/>
          </a:xfrm>
        </p:spPr>
        <p:txBody>
          <a:bodyPr/>
          <a:lstStyle/>
          <a:p>
            <a:pPr algn="r"/>
            <a:fld id="{58F3FC3B-26C6-43D7-947E-6A4A38B79524}" type="slidenum">
              <a:rPr lang="it-IT" smtClean="0"/>
              <a:pPr algn="r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34413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marchio_RER.jpg"/>
          <p:cNvPicPr/>
          <p:nvPr/>
        </p:nvPicPr>
        <p:blipFill>
          <a:blip r:embed="rId2" cstate="print"/>
          <a:stretch/>
        </p:blipFill>
        <p:spPr>
          <a:xfrm>
            <a:off x="3790800" y="332640"/>
            <a:ext cx="2961000" cy="4345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 cstate="print"/>
          <a:stretch/>
        </p:blipFill>
        <p:spPr>
          <a:xfrm>
            <a:off x="7655400" y="309960"/>
            <a:ext cx="4057920" cy="472320"/>
          </a:xfrm>
          <a:prstGeom prst="rect">
            <a:avLst/>
          </a:prstGeom>
          <a:ln w="0">
            <a:noFill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xmlns="" id="{0F4FB250-950A-45AA-9E03-B95A9864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854" y="549612"/>
            <a:ext cx="10069945" cy="9138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L’azienda sanitaria sostenibile per l’ambiente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F367ACB3-DB00-4D15-A53F-41F832FFA6AC}"/>
              </a:ext>
            </a:extLst>
          </p:cNvPr>
          <p:cNvSpPr txBox="1">
            <a:spLocks/>
          </p:cNvSpPr>
          <p:nvPr/>
        </p:nvSpPr>
        <p:spPr>
          <a:xfrm>
            <a:off x="465668" y="1376059"/>
            <a:ext cx="9982200" cy="517910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Progetto di AUSL </a:t>
            </a:r>
            <a:r>
              <a:rPr kumimoji="0" lang="it-IT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Bologna-</a:t>
            </a:r>
            <a:endParaRPr kumimoji="0" lang="it-IT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 progetto aziendale concepito per: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allinearsi al documento dell’ Organizzazione Mondiale della Sanità, presentato a COP 26, per promuovere  la sostenibilità ambientale dei sistemi sanitari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mappare e includere in una progettazione unica aziendale le molte attività educative e di mitigazione dell’impatto ambientale svolte in Azienda, ma non fra loro coordinate.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elaborare un documento complessivo di policy aziendale e un Piano delle azioni per la sostenibilità ambientale, alla luce delle indicazioni del PNRR e  del Patto Regionale  per il Clima e il Lavoro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monitorare l’impatto ambientale globale delle attività dell'Azienda e misurarne periodicamente  l'impronta ecologica (bilancio ambientale)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dare supporto al cambiamento, individuando obiettivi  da  incentivare, </a:t>
            </a:r>
            <a:r>
              <a:rPr kumimoji="0" lang="it-IT" sz="8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  </a:t>
            </a: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promuovendo  certificazione ISO ambientale o altri   programmi analoghi,                                                    organizzando formazione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marchio_RER.jpg"/>
          <p:cNvPicPr/>
          <p:nvPr/>
        </p:nvPicPr>
        <p:blipFill>
          <a:blip r:embed="rId2" cstate="print"/>
          <a:stretch/>
        </p:blipFill>
        <p:spPr>
          <a:xfrm>
            <a:off x="3790800" y="332640"/>
            <a:ext cx="2961000" cy="4345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 cstate="print"/>
          <a:stretch/>
        </p:blipFill>
        <p:spPr>
          <a:xfrm>
            <a:off x="7655400" y="309960"/>
            <a:ext cx="4057920" cy="472320"/>
          </a:xfrm>
          <a:prstGeom prst="rect">
            <a:avLst/>
          </a:prstGeom>
          <a:ln w="0">
            <a:noFill/>
          </a:ln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533280" y="2085467"/>
            <a:ext cx="10972440" cy="1144800"/>
          </a:xfrm>
        </p:spPr>
        <p:txBody>
          <a:bodyPr/>
          <a:lstStyle/>
          <a:p>
            <a:r>
              <a:rPr lang="it-IT" dirty="0" smtClean="0"/>
              <a:t>Grazie per l’</a:t>
            </a:r>
            <a:r>
              <a:rPr lang="it-IT" dirty="0" err="1" smtClean="0"/>
              <a:t>attenzione…</a:t>
            </a:r>
            <a:endParaRPr lang="it-IT" dirty="0"/>
          </a:p>
        </p:txBody>
      </p:sp>
      <p:sp>
        <p:nvSpPr>
          <p:cNvPr id="28674" name="AutoShape 2" descr="Fridays For Future: il futuro del pianeta è incompatibile con il  capitalismo! | Global Project"/>
          <p:cNvSpPr>
            <a:spLocks noChangeAspect="1" noChangeArrowheads="1"/>
          </p:cNvSpPr>
          <p:nvPr/>
        </p:nvSpPr>
        <p:spPr bwMode="auto">
          <a:xfrm>
            <a:off x="155575" y="-822325"/>
            <a:ext cx="26193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76" name="AutoShape 4" descr="Fridays For Future: il futuro del pianeta è incompatibile con il  capitalismo! | Global Project"/>
          <p:cNvSpPr>
            <a:spLocks noChangeAspect="1" noChangeArrowheads="1"/>
          </p:cNvSpPr>
          <p:nvPr/>
        </p:nvSpPr>
        <p:spPr bwMode="auto">
          <a:xfrm>
            <a:off x="155575" y="-822325"/>
            <a:ext cx="26193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678" name="Picture 6" descr="Fridays For Future: il futuro del pianeta è incompatibile con il  capitalismo! | Global Proj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1182" y="3810000"/>
            <a:ext cx="3893860" cy="25553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5087" y="613165"/>
            <a:ext cx="10098472" cy="99275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 tre laboratori </a:t>
            </a:r>
            <a:r>
              <a:rPr lang="it-IT" sz="3600" dirty="0"/>
              <a:t/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3854" y="1635142"/>
            <a:ext cx="10069946" cy="482372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9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LAB 1. Innovare l’organizzazione del Distretto sociosanitario</a:t>
            </a:r>
            <a:r>
              <a:rPr lang="it-IT" sz="9600" dirty="0">
                <a:latin typeface="Calibri" panose="020F0502020204030204" pitchFamily="34" charset="0"/>
                <a:ea typeface="Arial" panose="020B0604020202020204" pitchFamily="34" charset="0"/>
              </a:rPr>
              <a:t>, perché sappia meglio esercitare la responsabilità per la salute e il benessere  della comunità (organizzazione «a matrice» e programmi per «target di popolazione»)</a:t>
            </a:r>
            <a:endParaRPr lang="it-IT" sz="9600" b="1" i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96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LAB 2. Investire in nuove competenze </a:t>
            </a:r>
            <a:r>
              <a:rPr lang="it-IT" sz="9600" b="1" i="1" dirty="0">
                <a:solidFill>
                  <a:srgbClr val="860908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per l’</a:t>
            </a:r>
            <a:r>
              <a:rPr lang="it-IT" sz="9600" b="1" i="1" dirty="0">
                <a:solidFill>
                  <a:srgbClr val="86090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integrazione e per  </a:t>
            </a:r>
            <a:r>
              <a:rPr lang="it-IT" sz="9600" b="1" i="1" dirty="0">
                <a:solidFill>
                  <a:srgbClr val="860908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l’</a:t>
            </a:r>
            <a:r>
              <a:rPr lang="it-IT" sz="9600" b="1" i="1" dirty="0">
                <a:solidFill>
                  <a:srgbClr val="86090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accountability</a:t>
            </a:r>
            <a:r>
              <a:rPr lang="it-IT" sz="9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dei  manager </a:t>
            </a:r>
            <a:r>
              <a:rPr lang="it-IT" sz="9600" b="1" i="1" dirty="0">
                <a:solidFill>
                  <a:srgbClr val="860908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intermedi e dei professionisti della salute,   </a:t>
            </a:r>
            <a:r>
              <a:rPr lang="it-IT" sz="9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perché sappiano meglio lavorare insieme e  rendere conto dei propri risultati per la comunità.</a:t>
            </a:r>
            <a:endParaRPr lang="it-IT" sz="9600" b="1" i="1" dirty="0">
              <a:solidFill>
                <a:srgbClr val="860908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9600" b="1" i="1" dirty="0">
                <a:solidFill>
                  <a:srgbClr val="86090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LAB 3. L’Azienda Sanitaria Sostenibile,</a:t>
            </a:r>
            <a:r>
              <a:rPr lang="it-IT" sz="9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per  ridurre                                        l’impatto ambientale delle nostre  attività e  per rendere                                       conto ai cittadini </a:t>
            </a:r>
            <a:r>
              <a:rPr lang="it-IT" sz="9600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it-IT" sz="9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della nostra  sostenibilità  per                                                 l’ambiente e per la società.</a:t>
            </a:r>
          </a:p>
          <a:p>
            <a:pPr marL="0" indent="0">
              <a:lnSpc>
                <a:spcPct val="170000"/>
              </a:lnSpc>
              <a:buNone/>
            </a:pPr>
            <a:endParaRPr lang="it-IT" sz="42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it-IT" sz="30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30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endParaRPr lang="it-IT" sz="30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5BE2938-A874-4717-85CB-ADC3073E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8234"/>
            <a:ext cx="3581400" cy="332527"/>
          </a:xfrm>
        </p:spPr>
        <p:txBody>
          <a:bodyPr/>
          <a:lstStyle/>
          <a:p>
            <a:pPr algn="r"/>
            <a:fld id="{58F3FC3B-26C6-43D7-947E-6A4A38B79524}" type="slidenum">
              <a:rPr lang="it-IT" smtClean="0"/>
              <a:pPr algn="r"/>
              <a:t>3</a:t>
            </a:fld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xmlns="" id="{DF9DDA46-2587-4341-8A09-2CB0FBA1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3029"/>
            <a:ext cx="2743200" cy="365125"/>
          </a:xfrm>
        </p:spPr>
        <p:txBody>
          <a:bodyPr/>
          <a:lstStyle/>
          <a:p>
            <a:r>
              <a:rPr lang="it-IT" dirty="0"/>
              <a:t>29/09/2022</a:t>
            </a:r>
          </a:p>
        </p:txBody>
      </p:sp>
    </p:spTree>
    <p:extLst>
      <p:ext uri="{BB962C8B-B14F-4D97-AF65-F5344CB8AC3E}">
        <p14:creationId xmlns:p14="http://schemas.microsoft.com/office/powerpoint/2010/main" xmlns="" val="261695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>
            <a:extLst>
              <a:ext uri="{FF2B5EF4-FFF2-40B4-BE49-F238E27FC236}">
                <a16:creationId xmlns:a16="http://schemas.microsoft.com/office/drawing/2014/main" xmlns="" id="{7929D9BF-28DA-42E1-9170-8186A872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5" y="1937702"/>
            <a:ext cx="4145289" cy="268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olo 1">
            <a:extLst>
              <a:ext uri="{FF2B5EF4-FFF2-40B4-BE49-F238E27FC236}">
                <a16:creationId xmlns:a16="http://schemas.microsoft.com/office/drawing/2014/main" xmlns="" id="{81E9ED45-C3BF-489B-9378-D2403935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54" y="1175973"/>
            <a:ext cx="10069945" cy="913820"/>
          </a:xfrm>
        </p:spPr>
        <p:txBody>
          <a:bodyPr/>
          <a:lstStyle/>
          <a:p>
            <a:r>
              <a:rPr lang="it-IT" altLang="it-IT" b="1" dirty="0">
                <a:solidFill>
                  <a:srgbClr val="0000FF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 NOSTRI RIFERIMENTI/1 </a:t>
            </a:r>
            <a:endParaRPr lang="it-IT" altLang="it-IT" dirty="0">
              <a:solidFill>
                <a:srgbClr val="0000FF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6627" name="Segnaposto contenuto 2">
            <a:extLst>
              <a:ext uri="{FF2B5EF4-FFF2-40B4-BE49-F238E27FC236}">
                <a16:creationId xmlns:a16="http://schemas.microsoft.com/office/drawing/2014/main" xmlns="" id="{DD0B910C-ABEC-4C59-A2A2-0D61C72D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052" y="1881826"/>
            <a:ext cx="7451747" cy="41010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it-IT" altLang="it-IT" dirty="0"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marL="0" indent="0" algn="ctr">
              <a:buNone/>
            </a:pPr>
            <a:r>
              <a:rPr lang="it-IT" altLang="it-IT" sz="3000" dirty="0">
                <a:ea typeface="MS PGothic" panose="020B0600070205080204" pitchFamily="34" charset="-128"/>
              </a:rPr>
              <a:t> </a:t>
            </a:r>
            <a:r>
              <a:rPr lang="it-IT" altLang="it-IT" sz="3000" b="1" dirty="0">
                <a:solidFill>
                  <a:srgbClr val="0000FF"/>
                </a:solidFill>
                <a:ea typeface="MS PGothic" panose="020B0600070205080204" pitchFamily="34" charset="-128"/>
              </a:rPr>
              <a:t>APPROCCIO «ONE HEALTH» </a:t>
            </a:r>
          </a:p>
          <a:p>
            <a:pPr marL="0" indent="0" algn="ctr">
              <a:buNone/>
            </a:pPr>
            <a:endParaRPr lang="it-IT" altLang="it-IT" sz="3000" b="1" dirty="0">
              <a:solidFill>
                <a:schemeClr val="accent1"/>
              </a:solidFill>
              <a:ea typeface="MS PGothic" panose="020B0600070205080204" pitchFamily="34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altLang="it-IT" sz="3000" dirty="0">
                <a:solidFill>
                  <a:srgbClr val="202124"/>
                </a:solidFill>
                <a:ea typeface="MS PGothic" panose="020B0600070205080204" pitchFamily="34" charset="-128"/>
              </a:rPr>
              <a:t>La visione olistica </a:t>
            </a:r>
            <a:r>
              <a:rPr lang="it-IT" altLang="it-IT" sz="3000" b="1" dirty="0" err="1">
                <a:solidFill>
                  <a:srgbClr val="202124"/>
                </a:solidFill>
                <a:ea typeface="MS PGothic" panose="020B0600070205080204" pitchFamily="34" charset="-128"/>
              </a:rPr>
              <a:t>One</a:t>
            </a:r>
            <a:r>
              <a:rPr lang="it-IT" altLang="it-IT" sz="3000" b="1" dirty="0">
                <a:solidFill>
                  <a:srgbClr val="202124"/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3000" b="1" dirty="0" err="1">
                <a:solidFill>
                  <a:srgbClr val="202124"/>
                </a:solidFill>
                <a:ea typeface="MS PGothic" panose="020B0600070205080204" pitchFamily="34" charset="-128"/>
              </a:rPr>
              <a:t>Health</a:t>
            </a:r>
            <a:r>
              <a:rPr lang="it-IT" altLang="it-IT" sz="3000" dirty="0">
                <a:solidFill>
                  <a:srgbClr val="202124"/>
                </a:solidFill>
                <a:ea typeface="MS PGothic" panose="020B0600070205080204" pitchFamily="34" charset="-128"/>
              </a:rPr>
              <a:t>,  si basa sul riconoscimento che la salute </a:t>
            </a:r>
            <a:r>
              <a:rPr lang="it-IT" altLang="it-IT" sz="3000" b="1" dirty="0">
                <a:solidFill>
                  <a:srgbClr val="202124"/>
                </a:solidFill>
                <a:ea typeface="MS PGothic" panose="020B0600070205080204" pitchFamily="34" charset="-128"/>
              </a:rPr>
              <a:t>umana</a:t>
            </a:r>
            <a:r>
              <a:rPr lang="it-IT" altLang="it-IT" sz="3000" dirty="0">
                <a:solidFill>
                  <a:srgbClr val="202124"/>
                </a:solidFill>
                <a:ea typeface="MS PGothic" panose="020B0600070205080204" pitchFamily="34" charset="-128"/>
              </a:rPr>
              <a:t>, la salute </a:t>
            </a:r>
            <a:r>
              <a:rPr lang="it-IT" altLang="it-IT" sz="3000" b="1" dirty="0">
                <a:solidFill>
                  <a:srgbClr val="202124"/>
                </a:solidFill>
                <a:ea typeface="MS PGothic" panose="020B0600070205080204" pitchFamily="34" charset="-128"/>
              </a:rPr>
              <a:t>animale</a:t>
            </a:r>
            <a:r>
              <a:rPr lang="it-IT" altLang="it-IT" sz="3000" dirty="0">
                <a:solidFill>
                  <a:srgbClr val="202124"/>
                </a:solidFill>
                <a:ea typeface="MS PGothic" panose="020B0600070205080204" pitchFamily="34" charset="-128"/>
              </a:rPr>
              <a:t> e la salute dell'</a:t>
            </a:r>
            <a:r>
              <a:rPr lang="it-IT" altLang="it-IT" sz="3000" b="1" dirty="0">
                <a:solidFill>
                  <a:srgbClr val="202124"/>
                </a:solidFill>
                <a:ea typeface="MS PGothic" panose="020B0600070205080204" pitchFamily="34" charset="-128"/>
              </a:rPr>
              <a:t>ecosistema</a:t>
            </a:r>
            <a:r>
              <a:rPr lang="it-IT" altLang="it-IT" sz="3000" dirty="0">
                <a:solidFill>
                  <a:srgbClr val="202124"/>
                </a:solidFill>
                <a:ea typeface="MS PGothic" panose="020B0600070205080204" pitchFamily="34" charset="-128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altLang="it-IT" sz="3000" dirty="0">
                <a:solidFill>
                  <a:srgbClr val="202124"/>
                </a:solidFill>
                <a:ea typeface="MS PGothic" panose="020B0600070205080204" pitchFamily="34" charset="-128"/>
              </a:rPr>
              <a:t>sono legate indissolubilmente.</a:t>
            </a:r>
            <a:endParaRPr lang="it-IT" altLang="it-IT" sz="3000" b="1" dirty="0">
              <a:solidFill>
                <a:schemeClr val="accent1"/>
              </a:solidFill>
              <a:ea typeface="MS PGothic" panose="020B0600070205080204" pitchFamily="34" charset="-128"/>
            </a:endParaRPr>
          </a:p>
          <a:p>
            <a:pPr marL="0" indent="0" algn="ctr">
              <a:buNone/>
            </a:pPr>
            <a:r>
              <a:rPr lang="it-IT" altLang="it-IT" sz="3600" b="1" dirty="0">
                <a:solidFill>
                  <a:schemeClr val="accent1"/>
                </a:solidFill>
                <a:ea typeface="MS PGothic" panose="020B0600070205080204" pitchFamily="34" charset="-128"/>
              </a:rPr>
              <a:t>  </a:t>
            </a:r>
          </a:p>
          <a:p>
            <a:pPr marL="0" indent="0" algn="ctr">
              <a:buNone/>
            </a:pPr>
            <a:r>
              <a:rPr lang="it-IT" altLang="it-IT" b="1" dirty="0">
                <a:solidFill>
                  <a:schemeClr val="accent1"/>
                </a:solidFill>
                <a:ea typeface="MS PGothic" panose="020B0600070205080204" pitchFamily="34" charset="-128"/>
              </a:rPr>
              <a:t> </a:t>
            </a:r>
          </a:p>
          <a:p>
            <a:pPr marL="0" indent="0" algn="ctr">
              <a:buNone/>
            </a:pPr>
            <a:endParaRPr lang="it-IT" altLang="it-IT" dirty="0"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it-IT" altLang="it-IT" dirty="0">
              <a:ea typeface="MS PGothic" panose="020B0600070205080204" pitchFamily="34" charset="-128"/>
            </a:endParaRPr>
          </a:p>
        </p:txBody>
      </p:sp>
      <p:sp>
        <p:nvSpPr>
          <p:cNvPr id="26628" name="Segnaposto numero diapositiva 5">
            <a:extLst>
              <a:ext uri="{FF2B5EF4-FFF2-40B4-BE49-F238E27FC236}">
                <a16:creationId xmlns:a16="http://schemas.microsoft.com/office/drawing/2014/main" xmlns="" id="{5F9DB202-90B6-4E25-8DF2-B1F979E7F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535274"/>
            <a:ext cx="3581400" cy="34820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5</a:t>
            </a:r>
          </a:p>
        </p:txBody>
      </p:sp>
      <p:sp>
        <p:nvSpPr>
          <p:cNvPr id="26629" name="CasellaDiTesto 7">
            <a:extLst>
              <a:ext uri="{FF2B5EF4-FFF2-40B4-BE49-F238E27FC236}">
                <a16:creationId xmlns:a16="http://schemas.microsoft.com/office/drawing/2014/main" xmlns="" id="{2B9B9E3C-2CFA-45FE-B266-9D22F1309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5" y="5753381"/>
            <a:ext cx="913896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Fonte: Istituto Superiore di Sanità, Piano strategico 2021-2023, presentato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occasione della  giornata europea “</a:t>
            </a:r>
            <a:r>
              <a:rPr lang="it-IT" altLang="it-IT" sz="1800" dirty="0" err="1"/>
              <a:t>All</a:t>
            </a:r>
            <a:r>
              <a:rPr lang="it-IT" altLang="it-IT" sz="1800" dirty="0"/>
              <a:t> for </a:t>
            </a:r>
            <a:r>
              <a:rPr lang="it-IT" altLang="it-IT" sz="1800" dirty="0" err="1"/>
              <a:t>One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Health</a:t>
            </a:r>
            <a:r>
              <a:rPr lang="it-IT" altLang="it-IT" sz="1800" dirty="0"/>
              <a:t>” 2021.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 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0F4FB250-950A-45AA-9E03-B95A98644905}"/>
              </a:ext>
            </a:extLst>
          </p:cNvPr>
          <p:cNvSpPr txBox="1">
            <a:spLocks/>
          </p:cNvSpPr>
          <p:nvPr/>
        </p:nvSpPr>
        <p:spPr>
          <a:xfrm>
            <a:off x="1283854" y="92412"/>
            <a:ext cx="10069945" cy="91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L’azienda sanitaria sostenibile per l’ambiente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xmlns="" id="{DF9DDA46-2587-4341-8A09-2CB0FBA1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0069"/>
            <a:ext cx="2743200" cy="365125"/>
          </a:xfrm>
        </p:spPr>
        <p:txBody>
          <a:bodyPr/>
          <a:lstStyle/>
          <a:p>
            <a:r>
              <a:rPr lang="it-IT" dirty="0"/>
              <a:t>29/09/2022</a:t>
            </a:r>
          </a:p>
        </p:txBody>
      </p:sp>
      <p:pic>
        <p:nvPicPr>
          <p:cNvPr id="10" name="Immagine 9" descr="Schermata 2022-09-16 alle 16.12.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390" y="4528643"/>
            <a:ext cx="3146771" cy="10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53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9C37E4-EDEC-41A3-B194-94AC0FD4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54" y="334528"/>
            <a:ext cx="10069945" cy="913820"/>
          </a:xfrm>
        </p:spPr>
        <p:txBody>
          <a:bodyPr/>
          <a:lstStyle/>
          <a:p>
            <a:r>
              <a:rPr lang="it-IT" dirty="0"/>
              <a:t>AMBIENTE E SALUTE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5E8C645-3D60-490F-BBF6-50F04CBD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71" y="1172424"/>
            <a:ext cx="11227762" cy="481291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t-IT" sz="11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La Sesta Conferenza interministeriale della regione  europea dell’OMS su Ambiente e Salute, che si è svolta a Ostrava nel </a:t>
            </a:r>
            <a:r>
              <a:rPr lang="it-IT" sz="11200" b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2017</a:t>
            </a:r>
            <a:r>
              <a:rPr lang="it-IT" sz="112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it-IT" sz="1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 aperto i lavori con 3 parole d’ordine: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8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una salute migliore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8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un ambiente più salubre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8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uno sviluppo sostenibile</a:t>
            </a:r>
            <a:r>
              <a:rPr lang="it-IT" sz="8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1200" dirty="0">
                <a:effectLst/>
                <a:ea typeface="Calibri" panose="020F0502020204030204" pitchFamily="34" charset="0"/>
              </a:rPr>
              <a:t>Conosciamo e siamo in grado di misurare, ormai da tempo, gli effetti diretti e indiretti dell’inquinamento </a:t>
            </a:r>
            <a:r>
              <a:rPr lang="it-IT" sz="11200" dirty="0" smtClean="0">
                <a:effectLst/>
                <a:ea typeface="Calibri" panose="020F0502020204030204" pitchFamily="34" charset="0"/>
              </a:rPr>
              <a:t>ambientale e </a:t>
            </a:r>
            <a:r>
              <a:rPr lang="it-IT" sz="11200" dirty="0">
                <a:effectLst/>
                <a:ea typeface="Calibri" panose="020F0502020204030204" pitchFamily="34" charset="0"/>
              </a:rPr>
              <a:t>dei cambiamenti climatici </a:t>
            </a:r>
            <a:r>
              <a:rPr lang="it-IT" sz="11200" dirty="0" smtClean="0">
                <a:effectLst/>
                <a:ea typeface="Calibri" panose="020F0502020204030204" pitchFamily="34" charset="0"/>
              </a:rPr>
              <a:t>sulla </a:t>
            </a:r>
            <a:r>
              <a:rPr lang="it-IT" sz="11200" dirty="0">
                <a:effectLst/>
                <a:ea typeface="Calibri" panose="020F0502020204030204" pitchFamily="34" charset="0"/>
              </a:rPr>
              <a:t>nostra salute.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5100" dirty="0">
                <a:effectLst/>
                <a:ea typeface="Calibri" panose="020F0502020204030204" pitchFamily="34" charset="0"/>
              </a:rPr>
              <a:t> </a:t>
            </a:r>
            <a:endParaRPr lang="it-IT" sz="51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CF0D4CA-E175-4F98-A126-81BAF99D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355"/>
            <a:ext cx="2743200" cy="365125"/>
          </a:xfrm>
        </p:spPr>
        <p:txBody>
          <a:bodyPr/>
          <a:lstStyle/>
          <a:p>
            <a:r>
              <a:rPr lang="it-IT" dirty="0"/>
              <a:t>29/09/2022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767148A-22D5-4F8C-9F86-FA590F97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19FEA2B-F294-422E-BCC8-A25C2EC1E3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9516" y="271429"/>
            <a:ext cx="3042168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01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8088" y="2559973"/>
            <a:ext cx="7528259" cy="3790084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00FF"/>
                </a:solidFill>
              </a:rPr>
              <a:t>COP26 HEALTH PROGRAMME 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/>
              <a:t>Country </a:t>
            </a:r>
            <a:r>
              <a:rPr lang="it-IT" dirty="0" err="1"/>
              <a:t>commitments</a:t>
            </a:r>
            <a:r>
              <a:rPr lang="it-IT" dirty="0"/>
              <a:t> to </a:t>
            </a:r>
            <a:r>
              <a:rPr lang="it-IT" dirty="0" err="1"/>
              <a:t>build</a:t>
            </a:r>
            <a:r>
              <a:rPr lang="it-IT" dirty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resilient</a:t>
            </a:r>
            <a:r>
              <a:rPr lang="it-IT" dirty="0"/>
              <a:t> and </a:t>
            </a:r>
            <a:r>
              <a:rPr lang="it-IT" dirty="0" err="1"/>
              <a:t>sustainable</a:t>
            </a:r>
            <a:endParaRPr lang="it-IT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/>
              <a:t>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507349"/>
            <a:ext cx="2743200" cy="365125"/>
          </a:xfrm>
        </p:spPr>
        <p:txBody>
          <a:bodyPr/>
          <a:lstStyle/>
          <a:p>
            <a:r>
              <a:rPr lang="it-IT" dirty="0"/>
              <a:t>29/09/2022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519594"/>
            <a:ext cx="3581400" cy="363887"/>
          </a:xfrm>
        </p:spPr>
        <p:txBody>
          <a:bodyPr/>
          <a:lstStyle/>
          <a:p>
            <a:pPr algn="r"/>
            <a:fld id="{58F3FC3B-26C6-43D7-947E-6A4A38B79524}" type="slidenum">
              <a:rPr lang="it-IT" smtClean="0"/>
              <a:pPr algn="r"/>
              <a:t>6</a:t>
            </a:fld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81E9ED45-C3BF-489B-9378-D2403935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54" y="1175973"/>
            <a:ext cx="10069945" cy="913820"/>
          </a:xfrm>
        </p:spPr>
        <p:txBody>
          <a:bodyPr/>
          <a:lstStyle/>
          <a:p>
            <a:r>
              <a:rPr lang="it-IT" altLang="it-IT" b="1" dirty="0">
                <a:solidFill>
                  <a:srgbClr val="0000FF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 NOSTRI RIFERIMENTI/2 </a:t>
            </a:r>
            <a:endParaRPr lang="it-IT" altLang="it-IT" dirty="0">
              <a:solidFill>
                <a:srgbClr val="0000FF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7389" y="1682945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978563" y="3350590"/>
            <a:ext cx="2209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65792" y="224902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897468" y="1790041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pic>
        <p:nvPicPr>
          <p:cNvPr id="21" name="Immagine 20" descr="Schermata 2022-09-16 alle 15.38.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5433"/>
            <a:ext cx="4623373" cy="2036762"/>
          </a:xfrm>
          <a:prstGeom prst="rect">
            <a:avLst/>
          </a:prstGeom>
        </p:spPr>
      </p:pic>
      <p:pic>
        <p:nvPicPr>
          <p:cNvPr id="24" name="Immagine 23" descr="Schermata 2022-09-16 alle 16.12.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390" y="4528643"/>
            <a:ext cx="3146771" cy="1099080"/>
          </a:xfrm>
          <a:prstGeom prst="rect">
            <a:avLst/>
          </a:prstGeom>
        </p:spPr>
      </p:pic>
      <p:sp>
        <p:nvSpPr>
          <p:cNvPr id="22" name="Titolo 1">
            <a:extLst>
              <a:ext uri="{FF2B5EF4-FFF2-40B4-BE49-F238E27FC236}">
                <a16:creationId xmlns:a16="http://schemas.microsoft.com/office/drawing/2014/main" xmlns="" id="{0F4FB250-950A-45AA-9E03-B95A98644905}"/>
              </a:ext>
            </a:extLst>
          </p:cNvPr>
          <p:cNvSpPr txBox="1">
            <a:spLocks/>
          </p:cNvSpPr>
          <p:nvPr/>
        </p:nvSpPr>
        <p:spPr>
          <a:xfrm>
            <a:off x="1283854" y="92412"/>
            <a:ext cx="10069945" cy="91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L’azienda sanitaria sostenibile per l’ambiente</a:t>
            </a:r>
            <a:endParaRPr lang="it-IT" dirty="0"/>
          </a:p>
        </p:txBody>
      </p:sp>
      <p:sp>
        <p:nvSpPr>
          <p:cNvPr id="23" name="CasellaDiTesto 7">
            <a:extLst>
              <a:ext uri="{FF2B5EF4-FFF2-40B4-BE49-F238E27FC236}">
                <a16:creationId xmlns:a16="http://schemas.microsoft.com/office/drawing/2014/main" xmlns="" id="{2B9B9E3C-2CFA-45FE-B266-9D22F1309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5" y="5695995"/>
            <a:ext cx="9138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Fonte: : </a:t>
            </a:r>
            <a:r>
              <a:rPr lang="it-IT" sz="1800" dirty="0">
                <a:hlinkClick r:id="rId4"/>
              </a:rPr>
              <a:t>www.healthcareclimateaction.org</a:t>
            </a:r>
            <a:endParaRPr 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sz="18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413350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Alla COP 26, che si è tenuta a Glasgow nell’ottobre 2021, l’OMS ha presentato un documento di impegno, rivolto ai Governi,  che è stato siglato, a oggi, da una sessantina di  Paesi (non l’Italia).</a:t>
            </a:r>
          </a:p>
          <a:p>
            <a:r>
              <a:rPr lang="it-IT" dirty="0" smtClean="0"/>
              <a:t>Prima area di impegno: Sistemi Sanitari resilienti al clima (individuare le vulnerabilità e garantire l’adattamento)</a:t>
            </a:r>
          </a:p>
          <a:p>
            <a:r>
              <a:rPr lang="it-IT" dirty="0" smtClean="0"/>
              <a:t> Seconda area d’impegno:  Sistemi Sanitari sostenibili e “</a:t>
            </a:r>
            <a:r>
              <a:rPr lang="it-IT" dirty="0" err="1" smtClean="0"/>
              <a:t>low</a:t>
            </a:r>
            <a:r>
              <a:rPr lang="it-IT" dirty="0" smtClean="0"/>
              <a:t> carbon” (</a:t>
            </a:r>
            <a:r>
              <a:rPr lang="it-IT" dirty="0"/>
              <a:t>r</a:t>
            </a:r>
            <a:r>
              <a:rPr lang="it-IT" dirty="0" smtClean="0"/>
              <a:t>ichiesti un </a:t>
            </a:r>
            <a:r>
              <a:rPr lang="it-IT" i="1" dirty="0" err="1" smtClean="0"/>
              <a:t>action</a:t>
            </a:r>
            <a:r>
              <a:rPr lang="it-IT" i="1" dirty="0" smtClean="0"/>
              <a:t> </a:t>
            </a:r>
            <a:r>
              <a:rPr lang="it-IT" i="1" dirty="0" err="1" smtClean="0"/>
              <a:t>plan</a:t>
            </a:r>
            <a:r>
              <a:rPr lang="it-IT" i="1" dirty="0" smtClean="0"/>
              <a:t> </a:t>
            </a:r>
            <a:r>
              <a:rPr lang="it-IT" dirty="0" smtClean="0"/>
              <a:t>e l’individuazione di una data target per conseguire un sistema sanitario a emissioni zero, al massimo  entro il 2050)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29/09/2022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049C37E4-EDEC-41A3-B194-94AC0FD4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AMBIENTE E </a:t>
            </a:r>
            <a:r>
              <a:rPr lang="it-IT" dirty="0" smtClean="0"/>
              <a:t>SALUTE          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19FEA2B-F294-422E-BCC8-A25C2EC1E3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9516" y="179635"/>
            <a:ext cx="3042168" cy="1060796"/>
          </a:xfrm>
          <a:prstGeom prst="rect">
            <a:avLst/>
          </a:prstGeom>
        </p:spPr>
      </p:pic>
      <p:pic>
        <p:nvPicPr>
          <p:cNvPr id="8194" name="Picture 2" descr="An image of the logo for UN Climate Change Conference (COP26) at the SEC – Glasgow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2545" y="203199"/>
            <a:ext cx="2009280" cy="103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951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529565"/>
            <a:ext cx="2743200" cy="365125"/>
          </a:xfrm>
        </p:spPr>
        <p:txBody>
          <a:bodyPr/>
          <a:lstStyle/>
          <a:p>
            <a:r>
              <a:rPr lang="it-IT" dirty="0" smtClean="0"/>
              <a:t>29/09/2022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34504" y="1529943"/>
            <a:ext cx="107574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 smtClean="0"/>
              <a:t>“Il </a:t>
            </a:r>
            <a:r>
              <a:rPr lang="it-IT" sz="2800" i="1" dirty="0"/>
              <a:t>cambiamento climatico si traduce in </a:t>
            </a:r>
            <a:r>
              <a:rPr lang="it-IT" sz="2800" i="1" dirty="0" smtClean="0"/>
              <a:t>risultati di salute  peggiori e  </a:t>
            </a:r>
            <a:r>
              <a:rPr lang="it-IT" sz="2800" i="1" dirty="0"/>
              <a:t>in un aumento della mortalità ed è un fattore trainante delle disuguaglianze </a:t>
            </a:r>
            <a:r>
              <a:rPr lang="it-IT" sz="2800" i="1" dirty="0" smtClean="0"/>
              <a:t>in  salute. </a:t>
            </a:r>
            <a:r>
              <a:rPr lang="it-IT" sz="2800" i="1" dirty="0"/>
              <a:t>Tuttavia, la </a:t>
            </a:r>
            <a:r>
              <a:rPr lang="it-IT" sz="2800" i="1" dirty="0" smtClean="0"/>
              <a:t>sanità </a:t>
            </a:r>
            <a:r>
              <a:rPr lang="it-IT" sz="2800" i="1" dirty="0"/>
              <a:t>è ben posizionata per essere una parte significativa della soluzione; gli impatti positivi sulla salute derivanti da un'azione più incisiva sui cambiamenti climatici possono motivare un'ambizione globale più forte; i sistemi sanitari resilienti ai cambiamenti climatici possono aiutare a proteggere le loro popolazioni dagli impatti negativi (a breve </a:t>
            </a:r>
            <a:r>
              <a:rPr lang="it-IT" sz="2800" i="1" dirty="0" smtClean="0"/>
              <a:t> e a </a:t>
            </a:r>
            <a:r>
              <a:rPr lang="it-IT" sz="2800" i="1" dirty="0"/>
              <a:t>lungo termine); </a:t>
            </a:r>
            <a:r>
              <a:rPr lang="it-IT" sz="2800" i="1" dirty="0" smtClean="0"/>
              <a:t> </a:t>
            </a:r>
            <a:r>
              <a:rPr lang="it-IT" sz="2800" i="1" dirty="0"/>
              <a:t>sistemi sanitari </a:t>
            </a:r>
            <a:r>
              <a:rPr lang="it-IT" sz="2800" i="1" dirty="0" smtClean="0"/>
              <a:t>sostenibili, </a:t>
            </a:r>
            <a:r>
              <a:rPr lang="it-IT" sz="2800" i="1" dirty="0"/>
              <a:t>a basse emissioni di </a:t>
            </a:r>
            <a:r>
              <a:rPr lang="it-IT" sz="2800" i="1" dirty="0" smtClean="0"/>
              <a:t>carbonio, </a:t>
            </a:r>
            <a:r>
              <a:rPr lang="it-IT" sz="2800" i="1" dirty="0"/>
              <a:t>possono dare un contributo sostanziale alla riduzione delle emissioni nazionali e </a:t>
            </a:r>
            <a:r>
              <a:rPr lang="it-IT" sz="2800" i="1" dirty="0" smtClean="0"/>
              <a:t>globali”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049C37E4-EDEC-41A3-B194-94AC0FD4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AMBIENTE E </a:t>
            </a:r>
            <a:r>
              <a:rPr lang="it-IT" dirty="0" smtClean="0"/>
              <a:t>SALUTE          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19FEA2B-F294-422E-BCC8-A25C2EC1E3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9516" y="179635"/>
            <a:ext cx="3042168" cy="106079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74367" y="6089200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://ukcop26.org/the-cop26-health-programme/</a:t>
            </a:r>
          </a:p>
        </p:txBody>
      </p:sp>
    </p:spTree>
    <p:extLst>
      <p:ext uri="{BB962C8B-B14F-4D97-AF65-F5344CB8AC3E}">
        <p14:creationId xmlns:p14="http://schemas.microsoft.com/office/powerpoint/2010/main" xmlns="" val="327213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7" descr="marchio_RER.jpg"/>
          <p:cNvPicPr/>
          <p:nvPr/>
        </p:nvPicPr>
        <p:blipFill>
          <a:blip r:embed="rId2" cstate="print"/>
          <a:stretch/>
        </p:blipFill>
        <p:spPr>
          <a:xfrm>
            <a:off x="3790800" y="332640"/>
            <a:ext cx="2961000" cy="4345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 cstate="print"/>
          <a:stretch/>
        </p:blipFill>
        <p:spPr>
          <a:xfrm>
            <a:off x="7655400" y="309960"/>
            <a:ext cx="4057920" cy="47232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339" y="188641"/>
            <a:ext cx="3360372" cy="263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424" y="3140969"/>
            <a:ext cx="9840416" cy="25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260785" y="1498601"/>
            <a:ext cx="6949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IIPH</a:t>
            </a:r>
            <a:r>
              <a:rPr lang="it-IT" sz="1400" dirty="0" smtClean="0"/>
              <a:t> è un consorzio nato nel 2019 dalla collaborazione tra l’</a:t>
            </a:r>
            <a:r>
              <a:rPr lang="it-IT" sz="1400" b="1" dirty="0" smtClean="0"/>
              <a:t>Istituto di Ricerche Farmacologiche Mario Negri IRCCS</a:t>
            </a:r>
            <a:r>
              <a:rPr lang="it-IT" sz="1400" dirty="0" smtClean="0"/>
              <a:t> e l’</a:t>
            </a:r>
            <a:r>
              <a:rPr lang="it-IT" sz="1400" b="1" dirty="0" smtClean="0"/>
              <a:t>Università Cattolica del Sacro Cuore</a:t>
            </a:r>
            <a:r>
              <a:rPr lang="it-IT" sz="1400" dirty="0" smtClean="0"/>
              <a:t>,</a:t>
            </a:r>
            <a:endParaRPr lang="it-IT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1733</Words>
  <Application>Microsoft Office PowerPoint</Application>
  <PresentationFormat>Personalizzato</PresentationFormat>
  <Paragraphs>216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Emergenza climatica, salute, diseguaglianze Perché ridurre l’impatto ambientale dei servizi sanitari e rendere conto ai cittadini della loro sostenibilità    </vt:lpstr>
      <vt:lpstr>Due parole sul Progetto che ci ospita  Tre Laboratori d’innovazione nel 2022-23,  aperti dal Progetto  “Nuove Sincronie tra territorio e ospedale” Riequilibrare interesse collettivo e interesse individuale ai tempi della pandemia </vt:lpstr>
      <vt:lpstr>I tre laboratori  </vt:lpstr>
      <vt:lpstr>I NOSTRI RIFERIMENTI/1 </vt:lpstr>
      <vt:lpstr>AMBIENTE E SALUTE</vt:lpstr>
      <vt:lpstr>I NOSTRI RIFERIMENTI/2 </vt:lpstr>
      <vt:lpstr>AMBIENTE E SALUTE          </vt:lpstr>
      <vt:lpstr>AMBIENTE E SALUTE         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I NOSTRI RIFERIMENTI/3 </vt:lpstr>
      <vt:lpstr>I NOSTRI RIFERIMENTI/4 </vt:lpstr>
      <vt:lpstr>CAMBIO DI PARADIGMA</vt:lpstr>
      <vt:lpstr>Il Sistema Sanitario Metropolitano di Bologna sostenibile per l’ambiente</vt:lpstr>
      <vt:lpstr> </vt:lpstr>
      <vt:lpstr>L’azienda sanitaria sostenibile per l’ambiente</vt:lpstr>
      <vt:lpstr>L’azienda sanitaria sostenibile per l’ambiente</vt:lpstr>
      <vt:lpstr>Grazie per l’attenzione…</vt:lpstr>
    </vt:vector>
  </TitlesOfParts>
  <Company>Azienda AUSL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lroti</cp:lastModifiedBy>
  <cp:revision>227</cp:revision>
  <cp:lastPrinted>2022-09-17T16:27:50Z</cp:lastPrinted>
  <dcterms:created xsi:type="dcterms:W3CDTF">2022-01-17T15:10:01Z</dcterms:created>
  <dcterms:modified xsi:type="dcterms:W3CDTF">2022-09-29T03:36:11Z</dcterms:modified>
</cp:coreProperties>
</file>